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  <p:sldMasterId id="2147483660" r:id="rId2"/>
  </p:sldMasterIdLst>
  <p:notesMasterIdLst>
    <p:notesMasterId r:id="rId26"/>
  </p:notesMasterIdLst>
  <p:sldIdLst>
    <p:sldId id="256" r:id="rId3"/>
    <p:sldId id="271" r:id="rId4"/>
    <p:sldId id="337" r:id="rId5"/>
    <p:sldId id="328" r:id="rId6"/>
    <p:sldId id="329" r:id="rId7"/>
    <p:sldId id="330" r:id="rId8"/>
    <p:sldId id="336" r:id="rId9"/>
    <p:sldId id="343" r:id="rId10"/>
    <p:sldId id="345" r:id="rId11"/>
    <p:sldId id="339" r:id="rId12"/>
    <p:sldId id="346" r:id="rId13"/>
    <p:sldId id="295" r:id="rId14"/>
    <p:sldId id="342" r:id="rId15"/>
    <p:sldId id="344" r:id="rId16"/>
    <p:sldId id="352" r:id="rId17"/>
    <p:sldId id="351" r:id="rId18"/>
    <p:sldId id="340" r:id="rId19"/>
    <p:sldId id="347" r:id="rId20"/>
    <p:sldId id="334" r:id="rId21"/>
    <p:sldId id="335" r:id="rId22"/>
    <p:sldId id="341" r:id="rId23"/>
    <p:sldId id="313" r:id="rId24"/>
    <p:sldId id="350" r:id="rId25"/>
  </p:sldIdLst>
  <p:sldSz cx="9144000" cy="6858000" type="screen4x3"/>
  <p:notesSz cx="6797675" cy="9928225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redný štýl 2 - zvýrazneni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Stredný štýl 3 - zvýrazneni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Štýl s motívom 1 - zvýrazneni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Štýl s motívom 2 - zvýraznenie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Svetlý štýl 1 - zvýrazneni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Svetlý štýl 2 - zvýraznenie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Svetlý štýl 3 - zvýrazneni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Stredný štýl 1 - zvýrazneni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6D9F66E-5EB9-4882-86FB-DCBF35E3C3E4}" styleName="Stredný štýl 4 - zvýrazneni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AF606853-7671-496A-8E4F-DF71F8EC918B}" styleName="Tmavý štýl 1 - zvýraznenie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Tmavý štýl 2 - zvýraznenie 5/zvýrazneni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956F4-E23E-4CA6-9206-7BF7C18813F2}" type="datetimeFigureOut">
              <a:rPr lang="sk-SK" smtClean="0"/>
              <a:pPr/>
              <a:t>23.11.2020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2FE273-3BE1-4904-BBCB-1C468CCF355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63211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Kliknite sem a upravte štýl predlohy podnadpisov.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99F14-69B4-41CF-B158-1197DE3721CE}" type="datetimeFigureOut">
              <a:rPr lang="sk-SK"/>
              <a:pPr>
                <a:defRPr/>
              </a:pPr>
              <a:t>23.11.2020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33CEC-27CB-4240-910A-3FA572F372C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FB694-C190-476D-A1AE-E04CF2C65972}" type="datetimeFigureOut">
              <a:rPr lang="sk-SK"/>
              <a:pPr>
                <a:defRPr/>
              </a:pPr>
              <a:t>23.11.2020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CD674-C38A-4501-A935-D36C32927CA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F6AE0-AA1B-4FE8-B5BA-D25BBDF4C958}" type="datetimeFigureOut">
              <a:rPr lang="sk-SK"/>
              <a:pPr>
                <a:defRPr/>
              </a:pPr>
              <a:t>23.11.2020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455EC-A514-44C7-8952-DC130D1D97E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Kliknite sem a upravte štýl predlohy podnadpisov.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99F14-69B4-41CF-B158-1197DE3721CE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23.11.2020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33CEC-27CB-4240-910A-3FA572F372C8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9427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AF2A6-75B0-44D7-B4B9-0CE7CA387C8D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23.11.2020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06FC8-E320-443E-8355-7A853A8BAC06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0304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1D1CD-5E22-40E5-8788-4C700676CC46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23.11.2020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439C9-6033-4F13-B187-242549BF2C4C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0848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D165C-9B42-4589-A6FB-2A7F62E37C97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23.11.2020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9F26E-3485-408E-B00C-498EDA0B5FD6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5794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823F2-B48D-46F5-A11C-23644519D623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23.11.2020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695DD-CE5D-4F08-9852-6B5EDA4EF2F8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6894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53DEE-A4D6-468A-9B78-9876753510B9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23.11.2020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21214-E217-4421-B08B-02841F7F0A33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7398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A2949-4F9C-4CC1-9423-73EB92FA01C4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23.11.2020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DA5C0-3C22-4F13-9313-4F0EB2C1252C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7174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5ED0F-6D7C-44BE-BEC9-C1CFEABBE45E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23.11.2020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FA543-1DE1-41BE-BD96-FDCF96E289C6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537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AF2A6-75B0-44D7-B4B9-0CE7CA387C8D}" type="datetimeFigureOut">
              <a:rPr lang="sk-SK"/>
              <a:pPr>
                <a:defRPr/>
              </a:pPr>
              <a:t>23.11.2020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06FC8-E320-443E-8355-7A853A8BAC0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5667F-2D87-4D01-AB7D-1668304ECD75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23.11.2020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0325D-32BF-4193-963D-02DAEDEE3781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9380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FB694-C190-476D-A1AE-E04CF2C65972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23.11.2020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CD674-C38A-4501-A935-D36C32927CA9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2920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F6AE0-AA1B-4FE8-B5BA-D25BBDF4C958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23.11.2020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455EC-A514-44C7-8952-DC130D1D97E7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228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1D1CD-5E22-40E5-8788-4C700676CC46}" type="datetimeFigureOut">
              <a:rPr lang="sk-SK"/>
              <a:pPr>
                <a:defRPr/>
              </a:pPr>
              <a:t>23.11.2020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439C9-6033-4F13-B187-242549BF2C4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D165C-9B42-4589-A6FB-2A7F62E37C97}" type="datetimeFigureOut">
              <a:rPr lang="sk-SK"/>
              <a:pPr>
                <a:defRPr/>
              </a:pPr>
              <a:t>23.11.2020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9F26E-3485-408E-B00C-498EDA0B5FD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823F2-B48D-46F5-A11C-23644519D623}" type="datetimeFigureOut">
              <a:rPr lang="sk-SK"/>
              <a:pPr>
                <a:defRPr/>
              </a:pPr>
              <a:t>23.11.2020</a:t>
            </a:fld>
            <a:endParaRPr lang="sk-SK"/>
          </a:p>
        </p:txBody>
      </p:sp>
      <p:sp>
        <p:nvSpPr>
          <p:cNvPr id="8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695DD-CE5D-4F08-9852-6B5EDA4EF2F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53DEE-A4D6-468A-9B78-9876753510B9}" type="datetimeFigureOut">
              <a:rPr lang="sk-SK"/>
              <a:pPr>
                <a:defRPr/>
              </a:pPr>
              <a:t>23.11.2020</a:t>
            </a:fld>
            <a:endParaRPr lang="sk-SK"/>
          </a:p>
        </p:txBody>
      </p:sp>
      <p:sp>
        <p:nvSpPr>
          <p:cNvPr id="4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21214-E217-4421-B08B-02841F7F0A3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A2949-4F9C-4CC1-9423-73EB92FA01C4}" type="datetimeFigureOut">
              <a:rPr lang="sk-SK"/>
              <a:pPr>
                <a:defRPr/>
              </a:pPr>
              <a:t>23.11.2020</a:t>
            </a:fld>
            <a:endParaRPr lang="sk-SK"/>
          </a:p>
        </p:txBody>
      </p:sp>
      <p:sp>
        <p:nvSpPr>
          <p:cNvPr id="3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DA5C0-3C22-4F13-9313-4F0EB2C1252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5ED0F-6D7C-44BE-BEC9-C1CFEABBE45E}" type="datetimeFigureOut">
              <a:rPr lang="sk-SK"/>
              <a:pPr>
                <a:defRPr/>
              </a:pPr>
              <a:t>23.11.2020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FA543-1DE1-41BE-BD96-FDCF96E289C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5667F-2D87-4D01-AB7D-1668304ECD75}" type="datetimeFigureOut">
              <a:rPr lang="sk-SK"/>
              <a:pPr>
                <a:defRPr/>
              </a:pPr>
              <a:t>23.11.2020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0325D-32BF-4193-963D-02DAEDEE378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nadpis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Kliknite sem a upravte štýl predlohy nadpisov.</a:t>
            </a:r>
          </a:p>
        </p:txBody>
      </p:sp>
      <p:sp>
        <p:nvSpPr>
          <p:cNvPr id="1027" name="Zástupný symbol tex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CC298B-3C55-442F-904E-CDBE8111C3AB}" type="datetimeFigureOut">
              <a:rPr lang="sk-SK"/>
              <a:pPr>
                <a:defRPr/>
              </a:pPr>
              <a:t>23.11.2020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3E5F06-8913-4B54-9138-45AE85E68A3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nadpis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Kliknite sem a upravte štýl predlohy nadpisov.</a:t>
            </a:r>
          </a:p>
        </p:txBody>
      </p:sp>
      <p:sp>
        <p:nvSpPr>
          <p:cNvPr id="1027" name="Zástupný symbol tex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CC298B-3C55-442F-904E-CDBE8111C3AB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23.11.2020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3E5F06-8913-4B54-9138-45AE85E68A3B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509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8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7.emf"/><Relationship Id="rId4" Type="http://schemas.openxmlformats.org/officeDocument/2006/relationships/oleObject" Target="../embeddings/oleObject4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artnerskadohoda.gov.sk/302-sk/usmernenia-a-manualy/" TargetMode="External"/><Relationship Id="rId7" Type="http://schemas.openxmlformats.org/officeDocument/2006/relationships/hyperlink" Target="https://www.mpsr.sk/metodicky-navod-mprv-sr-c-5644-2020-3010-na-pripravne-konania-pozemkovych-uprav/22-23-22-15033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ww.minv.sk/swift_data/source/romovia/publikacie/Sprievodca%20vysporiadanim%20pozemkov%20v%20obciach%20s%20romskymi%20osidleniami.pdf" TargetMode="External"/><Relationship Id="rId5" Type="http://schemas.openxmlformats.org/officeDocument/2006/relationships/hyperlink" Target="http://www.minv.sk/?aktualne-vyzvy-na-predkladanie-ziadosti-o-nenavratny-financny-prispevok&amp;sprava=vyzva-zamerana-na-podporu-vysporiadania-majetko-pravnych-vztahov-k-pozemkom-v-obciach-s-pritomnostou-mrk" TargetMode="External"/><Relationship Id="rId4" Type="http://schemas.openxmlformats.org/officeDocument/2006/relationships/hyperlink" Target="http://www.minv.sk/?casto-kladene-otazky-faq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metodika.imrk@minv.sk" TargetMode="External"/><Relationship Id="rId2" Type="http://schemas.openxmlformats.org/officeDocument/2006/relationships/hyperlink" Target="http://www.minv.sk/?OPLZ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ozef.rosko@minv.sk" TargetMode="External"/><Relationship Id="rId5" Type="http://schemas.openxmlformats.org/officeDocument/2006/relationships/hyperlink" Target="mailto:.fejes@minv.sk" TargetMode="External"/><Relationship Id="rId4" Type="http://schemas.openxmlformats.org/officeDocument/2006/relationships/hyperlink" Target="mailto:.korec@minv.sk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27984" y="3789040"/>
            <a:ext cx="4271963" cy="11430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cs typeface="WenQuanYi Zen Hei" charset="0"/>
              </a:rPr>
              <a:t>OPERAČNÝ PROGRAM </a:t>
            </a:r>
            <a:br>
              <a:rPr lang="sk-SK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cs typeface="WenQuanYi Zen Hei" charset="0"/>
              </a:rPr>
            </a:br>
            <a:r>
              <a:rPr lang="sk-SK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cs typeface="WenQuanYi Zen Hei" charset="0"/>
              </a:rPr>
              <a:t>ĽUDSKÉ ZDROJE</a:t>
            </a:r>
            <a:endParaRPr lang="sk-SK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427984" y="4869160"/>
            <a:ext cx="4257675" cy="500062"/>
          </a:xfrm>
        </p:spPr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Integrácia </a:t>
            </a: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marginalizovaných rómskych komunít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sk-SK" sz="1200" dirty="0">
                <a:latin typeface="Arial" charset="0"/>
                <a:cs typeface="WenQuanYi Zen Hei" charset="0"/>
              </a:rPr>
              <a:t>Programové obdobie 2014-2020</a:t>
            </a:r>
            <a:endParaRPr lang="sk-SK" sz="1200" dirty="0"/>
          </a:p>
        </p:txBody>
      </p:sp>
      <p:sp>
        <p:nvSpPr>
          <p:cNvPr id="4" name="Podnadpis 2"/>
          <p:cNvSpPr txBox="1">
            <a:spLocks/>
          </p:cNvSpPr>
          <p:nvPr/>
        </p:nvSpPr>
        <p:spPr bwMode="auto">
          <a:xfrm>
            <a:off x="395537" y="4365104"/>
            <a:ext cx="3672408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Podpora vysporiadania majetkovoprávnych vzťahov     k pozemkom v obciach               s prítomnosťou MRK postupom jednoduchých pozemkových úprav</a:t>
            </a:r>
            <a:endParaRPr lang="sk-SK" sz="1800" b="1" dirty="0">
              <a:solidFill>
                <a:schemeClr val="accent6">
                  <a:lumMod val="75000"/>
                </a:schemeClr>
              </a:solidFill>
              <a:latin typeface="Arial" charset="0"/>
              <a:cs typeface="WenQuanYi Zen Hei" charset="0"/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sk-SK" sz="1200" dirty="0" smtClean="0">
                <a:latin typeface="Arial" charset="0"/>
                <a:cs typeface="WenQuanYi Zen Hei" charset="0"/>
              </a:rPr>
              <a:t>OPLZ-PO5-2020-4</a:t>
            </a:r>
            <a:endParaRPr lang="sk-SK" sz="1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395536" y="274638"/>
            <a:ext cx="8291264" cy="5098579"/>
          </a:xfrm>
        </p:spPr>
        <p:txBody>
          <a:bodyPr/>
          <a:lstStyle/>
          <a:p>
            <a:pPr marL="425196" algn="ctr" fontAlgn="auto">
              <a:spcAft>
                <a:spcPts val="0"/>
              </a:spcAft>
              <a:buNone/>
              <a:defRPr/>
            </a:pPr>
            <a:r>
              <a:rPr lang="sk-SK" sz="2800" b="1" dirty="0" smtClean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Podmienky realizácie druhého obvodu</a:t>
            </a:r>
            <a:endParaRPr lang="sk-SK" sz="28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sz="20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sk-SK" sz="2000" dirty="0" smtClean="0"/>
              <a:t>Podmienka realizácie aktivít priamo v osídlení MRK,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000" dirty="0" smtClean="0"/>
              <a:t>Druhý obvod musí byť priamo spojený s prvým obvodom,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000" b="1" dirty="0" smtClean="0"/>
              <a:t>Účel vysporiadania:</a:t>
            </a:r>
            <a:r>
              <a:rPr lang="sk-SK" sz="2000" dirty="0" smtClean="0"/>
              <a:t> budúca zástavba, realizácie inžinierskych sietí, rozšírenie obytnej zóny,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000" dirty="0" smtClean="0"/>
              <a:t>dosiahnutie </a:t>
            </a:r>
            <a:r>
              <a:rPr lang="sk-SK" sz="2000" dirty="0"/>
              <a:t>min. ukončenie 6. etapy JPÚ, a to „Rozdeľovací plán vo forme </a:t>
            </a:r>
            <a:r>
              <a:rPr lang="sk-SK" sz="2000" dirty="0" err="1"/>
              <a:t>umiestňovacieho</a:t>
            </a:r>
            <a:r>
              <a:rPr lang="sk-SK" sz="2000" dirty="0"/>
              <a:t> a vytyčovacieho plánu“, ktorý bol schválený správnym </a:t>
            </a:r>
            <a:r>
              <a:rPr lang="sk-SK" sz="2000" dirty="0" smtClean="0"/>
              <a:t>orgánom,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000" dirty="0"/>
              <a:t>Výška oprávnených výdavkov </a:t>
            </a:r>
            <a:r>
              <a:rPr lang="sk-SK" sz="2000" dirty="0" smtClean="0"/>
              <a:t>- max</a:t>
            </a:r>
            <a:r>
              <a:rPr lang="sk-SK" sz="2000" dirty="0"/>
              <a:t>. </a:t>
            </a:r>
            <a:r>
              <a:rPr lang="sk-SK" sz="2000" dirty="0" smtClean="0"/>
              <a:t>50</a:t>
            </a:r>
            <a:r>
              <a:rPr lang="sk-SK" sz="2000" dirty="0"/>
              <a:t>% z oprávnených výdavkov na samotné spracovanie a vykonanie projektu JPÚ prvého </a:t>
            </a:r>
            <a:r>
              <a:rPr lang="sk-SK" sz="2000" dirty="0" smtClean="0"/>
              <a:t>obvodu.</a:t>
            </a:r>
            <a:endParaRPr lang="sk-SK" sz="2000" dirty="0"/>
          </a:p>
          <a:p>
            <a:pPr>
              <a:buFont typeface="Arial" panose="020B0604020202020204" pitchFamily="34" charset="0"/>
              <a:buChar char="•"/>
            </a:pPr>
            <a:endParaRPr lang="sk-SK" sz="2000" dirty="0"/>
          </a:p>
          <a:p>
            <a:pPr lvl="0">
              <a:buFontTx/>
              <a:buChar char="-"/>
            </a:pPr>
            <a:endParaRPr lang="sk-SK" sz="1600" dirty="0"/>
          </a:p>
          <a:p>
            <a:pPr>
              <a:buFontTx/>
              <a:buChar char="-"/>
            </a:pPr>
            <a:endParaRPr lang="sk-SK" sz="1600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/>
          </a:p>
        </p:txBody>
      </p:sp>
    </p:spTree>
    <p:extLst>
      <p:ext uri="{BB962C8B-B14F-4D97-AF65-F5344CB8AC3E}">
        <p14:creationId xmlns:p14="http://schemas.microsoft.com/office/powerpoint/2010/main" val="23174199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395536" y="274638"/>
            <a:ext cx="8291264" cy="5098579"/>
          </a:xfrm>
        </p:spPr>
        <p:txBody>
          <a:bodyPr/>
          <a:lstStyle/>
          <a:p>
            <a:pPr marL="425196" algn="ctr" fontAlgn="auto">
              <a:spcAft>
                <a:spcPts val="0"/>
              </a:spcAft>
              <a:buNone/>
              <a:defRPr/>
            </a:pPr>
            <a:r>
              <a:rPr lang="sk-SK" sz="2800" b="1" dirty="0" smtClean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Ďalšie podmienky realizácie druhého obvodu</a:t>
            </a:r>
          </a:p>
          <a:p>
            <a:pPr marL="425196" algn="ctr" fontAlgn="auto">
              <a:spcAft>
                <a:spcPts val="0"/>
              </a:spcAft>
              <a:buNone/>
              <a:defRPr/>
            </a:pPr>
            <a:endParaRPr lang="sk-SK" sz="20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sk-SK" sz="2000" b="1" dirty="0" smtClean="0"/>
              <a:t>Podmienky 3D </a:t>
            </a:r>
          </a:p>
          <a:p>
            <a:pPr>
              <a:buFont typeface="Arial" panose="020B0604020202020204" pitchFamily="34" charset="0"/>
              <a:buChar char="•"/>
            </a:pPr>
            <a:endParaRPr lang="sk-SK" sz="1600" dirty="0"/>
          </a:p>
          <a:p>
            <a:pPr marL="0" indent="0" algn="just">
              <a:buNone/>
              <a:defRPr/>
            </a:pPr>
            <a:r>
              <a:rPr lang="sk-SK" sz="2000" dirty="0"/>
              <a:t>Primárne sa kladie dôraz na vysporiadanie majetkovo-právnych </a:t>
            </a:r>
            <a:r>
              <a:rPr lang="sk-SK" sz="2000" dirty="0" smtClean="0"/>
              <a:t>vzťahov             </a:t>
            </a:r>
            <a:r>
              <a:rPr lang="sk-SK" sz="2000" dirty="0"/>
              <a:t>k pozemkom v osídlení MRK, rozšírenie </a:t>
            </a:r>
            <a:r>
              <a:rPr lang="sk-SK" sz="2000" dirty="0" smtClean="0"/>
              <a:t>osídlenia,  </a:t>
            </a:r>
            <a:r>
              <a:rPr lang="sk-SK" sz="2000" dirty="0" err="1"/>
              <a:t>t.j</a:t>
            </a:r>
            <a:r>
              <a:rPr lang="sk-SK" sz="2000" dirty="0"/>
              <a:t>. realizácia druhého obvodu formou JPÚ je možná len v pozícii C alebo v pozícii D za podmienky, že sa realizuje aj pozícia C. </a:t>
            </a:r>
            <a:endParaRPr lang="sk-SK" sz="2000" dirty="0" smtClean="0"/>
          </a:p>
          <a:p>
            <a:pPr marL="0" indent="0" algn="just">
              <a:buNone/>
              <a:defRPr/>
            </a:pPr>
            <a:endParaRPr lang="sk-SK" sz="2000" dirty="0"/>
          </a:p>
          <a:p>
            <a:pPr marL="0" indent="0" algn="just">
              <a:buNone/>
              <a:defRPr/>
            </a:pPr>
            <a:endParaRPr lang="sk-SK" sz="2000" dirty="0" smtClean="0"/>
          </a:p>
          <a:p>
            <a:pPr marL="0" indent="0" algn="just">
              <a:buNone/>
              <a:defRPr/>
            </a:pPr>
            <a:endParaRPr lang="sk-SK" sz="2000" dirty="0"/>
          </a:p>
          <a:p>
            <a:pPr marL="0" indent="0" algn="just">
              <a:buNone/>
              <a:defRPr/>
            </a:pPr>
            <a:endParaRPr lang="sk-SK" sz="2000" dirty="0" smtClean="0"/>
          </a:p>
          <a:p>
            <a:pPr marL="0" indent="0" algn="just">
              <a:buNone/>
              <a:defRPr/>
            </a:pPr>
            <a:endParaRPr lang="sk-SK" sz="2000" dirty="0"/>
          </a:p>
          <a:p>
            <a:pPr lvl="0">
              <a:buFontTx/>
              <a:buChar char="-"/>
            </a:pPr>
            <a:endParaRPr lang="sk-SK" sz="1600" dirty="0" smtClean="0"/>
          </a:p>
          <a:p>
            <a:pPr lvl="0">
              <a:buFontTx/>
              <a:buChar char="-"/>
            </a:pPr>
            <a:endParaRPr lang="sk-SK" sz="1600" dirty="0"/>
          </a:p>
          <a:p>
            <a:pPr>
              <a:buFontTx/>
              <a:buChar char="-"/>
            </a:pPr>
            <a:endParaRPr lang="sk-SK" sz="1600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/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664" y="3578268"/>
            <a:ext cx="6120680" cy="17949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57936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395536" y="274638"/>
            <a:ext cx="8291264" cy="5098579"/>
          </a:xfrm>
        </p:spPr>
        <p:txBody>
          <a:bodyPr/>
          <a:lstStyle/>
          <a:p>
            <a:pPr marL="425196" algn="ctr" fontAlgn="auto">
              <a:spcAft>
                <a:spcPts val="0"/>
              </a:spcAft>
              <a:buNone/>
              <a:defRPr/>
            </a:pPr>
            <a:r>
              <a:rPr lang="sk-SK" sz="2800" b="1" dirty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O</a:t>
            </a:r>
            <a:r>
              <a:rPr lang="sk-SK" sz="2800" b="1" dirty="0" smtClean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právnené </a:t>
            </a:r>
            <a:r>
              <a:rPr lang="sk-SK" sz="2800" b="1" dirty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výdavky</a:t>
            </a:r>
            <a:endParaRPr lang="sk-SK" sz="28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sz="2000" b="1" dirty="0" smtClean="0"/>
          </a:p>
          <a:p>
            <a:pPr marL="0" indent="0">
              <a:buNone/>
            </a:pPr>
            <a:r>
              <a:rPr lang="sk-SK" sz="2000" b="1" dirty="0" smtClean="0"/>
              <a:t>Priame </a:t>
            </a:r>
            <a:r>
              <a:rPr lang="sk-SK" sz="2000" b="1" dirty="0"/>
              <a:t>výdavky: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000" b="1" dirty="0" smtClean="0"/>
              <a:t>Spracovanie a vykonanie projektu JPÚ</a:t>
            </a:r>
          </a:p>
          <a:p>
            <a:pPr marL="0" indent="0">
              <a:buNone/>
            </a:pPr>
            <a:r>
              <a:rPr lang="sk-SK" sz="2000" dirty="0"/>
              <a:t>	</a:t>
            </a:r>
            <a:r>
              <a:rPr lang="sk-SK" sz="2000" dirty="0" smtClean="0"/>
              <a:t>+ možné navýšenie max. do sumy 10%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000" b="1" dirty="0" smtClean="0"/>
              <a:t>Konzultant JPÚ</a:t>
            </a:r>
          </a:p>
          <a:p>
            <a:pPr marL="0" indent="0" algn="just">
              <a:buNone/>
            </a:pPr>
            <a:r>
              <a:rPr lang="sk-SK" sz="2000" dirty="0" smtClean="0"/>
              <a:t>	Max. </a:t>
            </a:r>
            <a:r>
              <a:rPr lang="sk-SK" sz="2000" dirty="0"/>
              <a:t>70,00 EUR/hod a zároveň </a:t>
            </a:r>
            <a:r>
              <a:rPr lang="sk-SK" sz="2000" dirty="0" smtClean="0"/>
              <a:t>max. na </a:t>
            </a:r>
            <a:r>
              <a:rPr lang="sk-SK" sz="2000" dirty="0"/>
              <a:t>jeden obvod </a:t>
            </a:r>
            <a:r>
              <a:rPr lang="sk-SK" sz="2000" dirty="0" smtClean="0"/>
              <a:t>2 </a:t>
            </a:r>
            <a:r>
              <a:rPr lang="sk-SK" sz="2000" dirty="0"/>
              <a:t>100,00 EUR</a:t>
            </a:r>
          </a:p>
          <a:p>
            <a:pPr marL="0" indent="0">
              <a:buNone/>
            </a:pPr>
            <a:r>
              <a:rPr lang="sk-SK" sz="2000" dirty="0" smtClean="0"/>
              <a:t>	Max</a:t>
            </a:r>
            <a:r>
              <a:rPr lang="sk-SK" sz="2000" dirty="0"/>
              <a:t>. </a:t>
            </a:r>
            <a:r>
              <a:rPr lang="sk-SK" sz="2000" dirty="0" smtClean="0"/>
              <a:t>59,00 </a:t>
            </a:r>
            <a:r>
              <a:rPr lang="sk-SK" sz="2000" dirty="0"/>
              <a:t>EUR/hod a zároveň max</a:t>
            </a:r>
            <a:r>
              <a:rPr lang="sk-SK" sz="2000" dirty="0" smtClean="0"/>
              <a:t>. na </a:t>
            </a:r>
            <a:r>
              <a:rPr lang="sk-SK" sz="2000" dirty="0"/>
              <a:t>jeden obvod </a:t>
            </a:r>
            <a:r>
              <a:rPr lang="sk-SK" sz="2000" dirty="0" smtClean="0"/>
              <a:t>1 770,00 </a:t>
            </a:r>
            <a:r>
              <a:rPr lang="sk-SK" sz="2000" dirty="0"/>
              <a:t>EUR</a:t>
            </a:r>
          </a:p>
          <a:p>
            <a:pPr marL="0" indent="0">
              <a:buNone/>
            </a:pPr>
            <a:endParaRPr lang="sk-SK" sz="2000" b="1" dirty="0" smtClean="0"/>
          </a:p>
          <a:p>
            <a:pPr marL="0" indent="0">
              <a:buNone/>
            </a:pPr>
            <a:r>
              <a:rPr lang="sk-SK" sz="2000" b="1" dirty="0" smtClean="0"/>
              <a:t>Nepriame </a:t>
            </a:r>
            <a:r>
              <a:rPr lang="sk-SK" sz="2000" b="1" dirty="0"/>
              <a:t>výdavky: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000" dirty="0"/>
              <a:t>Realizácia procesu VO </a:t>
            </a:r>
            <a:endParaRPr lang="sk-SK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sk-SK" sz="2000" dirty="0" smtClean="0"/>
              <a:t>Externý </a:t>
            </a:r>
            <a:r>
              <a:rPr lang="sk-SK" sz="2000" dirty="0"/>
              <a:t>manažment </a:t>
            </a:r>
            <a:endParaRPr lang="sk-SK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sk-SK" sz="2000" dirty="0" smtClean="0"/>
              <a:t>Interný </a:t>
            </a:r>
            <a:r>
              <a:rPr lang="sk-SK" sz="2000" dirty="0"/>
              <a:t>manažment </a:t>
            </a:r>
            <a:endParaRPr lang="sk-SK" sz="2000" dirty="0" smtClean="0"/>
          </a:p>
          <a:p>
            <a:pPr marL="0" indent="0">
              <a:buNone/>
            </a:pPr>
            <a:endParaRPr lang="sk-SK" sz="1600" dirty="0"/>
          </a:p>
          <a:p>
            <a:pPr marL="0" indent="0">
              <a:buNone/>
            </a:pPr>
            <a:endParaRPr lang="sk-SK" sz="1600" dirty="0"/>
          </a:p>
          <a:p>
            <a:pPr marL="0" indent="0">
              <a:buNone/>
            </a:pPr>
            <a:endParaRPr lang="sk-SK" sz="1600" dirty="0"/>
          </a:p>
          <a:p>
            <a:pPr lvl="0">
              <a:buFontTx/>
              <a:buChar char="-"/>
            </a:pPr>
            <a:endParaRPr lang="sk-SK" sz="1600" dirty="0"/>
          </a:p>
          <a:p>
            <a:pPr>
              <a:buFontTx/>
              <a:buChar char="-"/>
            </a:pPr>
            <a:endParaRPr lang="sk-SK" sz="1600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/>
          </a:p>
        </p:txBody>
      </p:sp>
    </p:spTree>
    <p:extLst>
      <p:ext uri="{BB962C8B-B14F-4D97-AF65-F5344CB8AC3E}">
        <p14:creationId xmlns:p14="http://schemas.microsoft.com/office/powerpoint/2010/main" val="5185570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67544" y="332656"/>
            <a:ext cx="8352928" cy="5760640"/>
          </a:xfrm>
          <a:noFill/>
        </p:spPr>
        <p:txBody>
          <a:bodyPr/>
          <a:lstStyle/>
          <a:p>
            <a:pPr marL="425196" algn="ctr" fontAlgn="auto">
              <a:spcAft>
                <a:spcPts val="0"/>
              </a:spcAft>
              <a:buNone/>
              <a:defRPr/>
            </a:pPr>
            <a:r>
              <a:rPr lang="sk-SK" sz="28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Celkové oprávnené výdavky (COV)</a:t>
            </a:r>
            <a:endParaRPr lang="sk-SK" sz="20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2000" u="sng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dirty="0" smtClean="0"/>
              <a:t>Max. výška COV nie je stanovená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800" dirty="0" smtClean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b="1" dirty="0" smtClean="0"/>
              <a:t>Hodnota </a:t>
            </a:r>
            <a:r>
              <a:rPr lang="sk-SK" sz="2000" b="1" dirty="0"/>
              <a:t>COV </a:t>
            </a:r>
            <a:r>
              <a:rPr lang="sk-SK" sz="2000" dirty="0"/>
              <a:t>= výdavky súvisiace so spracovaním a vykonaním projektu JPÚ + navýšenie v prípade zmeny + Ostatné oprávnené výdavky (napr. činnosť konzultanta JPÚ / projektový manažment (interný/externý) / náklady súvisiace s </a:t>
            </a:r>
            <a:r>
              <a:rPr lang="sk-SK" sz="2000" dirty="0" smtClean="0"/>
              <a:t>procesom </a:t>
            </a:r>
            <a:r>
              <a:rPr lang="sk-SK" sz="2000" dirty="0"/>
              <a:t>VO</a:t>
            </a:r>
            <a:r>
              <a:rPr lang="sk-SK" sz="2000" dirty="0" smtClean="0"/>
              <a:t>)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2000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2000" dirty="0" smtClean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2000" dirty="0" smtClean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0677625"/>
              </p:ext>
            </p:extLst>
          </p:nvPr>
        </p:nvGraphicFramePr>
        <p:xfrm>
          <a:off x="971600" y="3284984"/>
          <a:ext cx="8280920" cy="23762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Dokument" r:id="rId4" imgW="5824580" imgH="1331859" progId="Word.Document.12">
                  <p:embed/>
                </p:oleObj>
              </mc:Choice>
              <mc:Fallback>
                <p:oleObj name="Dokument" r:id="rId4" imgW="5824580" imgH="133185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71600" y="3284984"/>
                        <a:ext cx="8280920" cy="23762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978271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31540" y="233872"/>
            <a:ext cx="8352928" cy="5760640"/>
          </a:xfrm>
          <a:noFill/>
        </p:spPr>
        <p:txBody>
          <a:bodyPr/>
          <a:lstStyle/>
          <a:p>
            <a:pPr marL="425196" algn="ctr" fontAlgn="auto">
              <a:spcAft>
                <a:spcPts val="0"/>
              </a:spcAft>
              <a:buNone/>
              <a:defRPr/>
            </a:pPr>
            <a:r>
              <a:rPr lang="pl-PL" sz="28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Spracovanie a vykonanie projektu JPÚ </a:t>
            </a:r>
            <a:endParaRPr lang="sk-SK" sz="28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107009"/>
              </p:ext>
            </p:extLst>
          </p:nvPr>
        </p:nvGraphicFramePr>
        <p:xfrm>
          <a:off x="1202495" y="971200"/>
          <a:ext cx="6480720" cy="22965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Dokument" r:id="rId4" imgW="5837149" imgH="1761677" progId="Word.Document.12">
                  <p:embed/>
                </p:oleObj>
              </mc:Choice>
              <mc:Fallback>
                <p:oleObj name="Dokument" r:id="rId4" imgW="5837149" imgH="176167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02495" y="971200"/>
                        <a:ext cx="6480720" cy="22965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9254167"/>
              </p:ext>
            </p:extLst>
          </p:nvPr>
        </p:nvGraphicFramePr>
        <p:xfrm>
          <a:off x="1202495" y="3114192"/>
          <a:ext cx="6477651" cy="280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" name="Dokument" r:id="rId6" imgW="5818116" imgH="2404606" progId="Word.Document.12">
                  <p:embed/>
                </p:oleObj>
              </mc:Choice>
              <mc:Fallback>
                <p:oleObj name="Dokument" r:id="rId6" imgW="5818116" imgH="240460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202495" y="3114192"/>
                        <a:ext cx="6477651" cy="28083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482553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31540" y="233872"/>
            <a:ext cx="8352928" cy="5760640"/>
          </a:xfrm>
          <a:noFill/>
        </p:spPr>
        <p:txBody>
          <a:bodyPr/>
          <a:lstStyle/>
          <a:p>
            <a:pPr marL="425196" algn="ctr" fontAlgn="auto">
              <a:spcAft>
                <a:spcPts val="0"/>
              </a:spcAft>
              <a:buNone/>
              <a:defRPr/>
            </a:pPr>
            <a:r>
              <a:rPr lang="sk-SK" sz="20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Príklad výpočtu </a:t>
            </a:r>
            <a:r>
              <a:rPr lang="sk-SK" sz="20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oprávnených výdavkov za spracovanie                    a vykonanie projektu JPÚ</a:t>
            </a:r>
          </a:p>
          <a:p>
            <a:pPr marL="425196" algn="just" fontAlgn="auto">
              <a:spcAft>
                <a:spcPts val="0"/>
              </a:spcAft>
              <a:buNone/>
              <a:defRPr/>
            </a:pPr>
            <a:r>
              <a:rPr lang="sk-SK" sz="2000" b="1" dirty="0" smtClean="0"/>
              <a:t>Prvý </a:t>
            </a:r>
            <a:r>
              <a:rPr lang="sk-SK" sz="2000" b="1" dirty="0"/>
              <a:t>obvod </a:t>
            </a:r>
            <a:r>
              <a:rPr lang="sk-SK" sz="2000" dirty="0"/>
              <a:t>- </a:t>
            </a:r>
            <a:r>
              <a:rPr lang="sk-SK" sz="2000" dirty="0" smtClean="0"/>
              <a:t>výmera </a:t>
            </a:r>
            <a:r>
              <a:rPr lang="sk-SK" sz="2000" dirty="0"/>
              <a:t>20 542m2, </a:t>
            </a:r>
            <a:r>
              <a:rPr lang="sk-SK" sz="2000" dirty="0" smtClean="0"/>
              <a:t>počet </a:t>
            </a:r>
            <a:r>
              <a:rPr lang="sk-SK" sz="2000" dirty="0"/>
              <a:t>vlastníkov 250 a </a:t>
            </a:r>
            <a:r>
              <a:rPr lang="sk-SK" sz="2000" dirty="0" smtClean="0"/>
              <a:t>počet </a:t>
            </a:r>
            <a:r>
              <a:rPr lang="sk-SK" sz="2000" dirty="0"/>
              <a:t>obydlí </a:t>
            </a:r>
            <a:r>
              <a:rPr lang="sk-SK" sz="2000" dirty="0" smtClean="0"/>
              <a:t>150.</a:t>
            </a:r>
          </a:p>
          <a:p>
            <a:pPr marL="425196" algn="just" fontAlgn="auto">
              <a:spcAft>
                <a:spcPts val="0"/>
              </a:spcAft>
              <a:buNone/>
              <a:defRPr/>
            </a:pPr>
            <a:r>
              <a:rPr lang="sk-SK" sz="2000" dirty="0" smtClean="0"/>
              <a:t>Výpočet</a:t>
            </a:r>
            <a:r>
              <a:rPr lang="sk-SK" sz="2000" dirty="0"/>
              <a:t>: max. hodnota 20 542 x 1,34€ x </a:t>
            </a:r>
            <a:r>
              <a:rPr lang="sk-SK" sz="2000" dirty="0" err="1"/>
              <a:t>koef</a:t>
            </a:r>
            <a:r>
              <a:rPr lang="sk-SK" sz="2000" dirty="0"/>
              <a:t>. 1,194 = 32 866,38€.</a:t>
            </a:r>
          </a:p>
          <a:p>
            <a:pPr marL="425196" algn="just" fontAlgn="auto">
              <a:spcAft>
                <a:spcPts val="0"/>
              </a:spcAft>
              <a:buNone/>
              <a:defRPr/>
            </a:pPr>
            <a:r>
              <a:rPr lang="sk-SK" sz="2000" dirty="0"/>
              <a:t>K tejto hodnote si môže žiadateľ následne pripočítať výdavky na navýšenie     </a:t>
            </a:r>
          </a:p>
          <a:p>
            <a:pPr marL="425196" algn="just" fontAlgn="auto">
              <a:spcAft>
                <a:spcPts val="0"/>
              </a:spcAft>
              <a:buNone/>
              <a:defRPr/>
            </a:pPr>
            <a:r>
              <a:rPr lang="sk-SK" sz="2000" dirty="0" smtClean="0"/>
              <a:t>v prípade </a:t>
            </a:r>
            <a:r>
              <a:rPr lang="sk-SK" sz="2000" dirty="0"/>
              <a:t>zmeny výšky výdavkov na realizáciu JPÚ </a:t>
            </a:r>
          </a:p>
          <a:p>
            <a:pPr marL="425196" algn="just" fontAlgn="auto">
              <a:spcAft>
                <a:spcPts val="0"/>
              </a:spcAft>
              <a:buNone/>
              <a:defRPr/>
            </a:pPr>
            <a:r>
              <a:rPr lang="sk-SK" sz="2000" dirty="0"/>
              <a:t> </a:t>
            </a:r>
            <a:r>
              <a:rPr lang="sk-SK" sz="2000" dirty="0" smtClean="0"/>
              <a:t>     (</a:t>
            </a:r>
            <a:r>
              <a:rPr lang="sk-SK" sz="2000" dirty="0"/>
              <a:t>Napr. na základe Rozhodnutia o povolení JPÚ príslušným orgánom, max. však do výšky 10 % zo sumy na spracovanie a vykonanie projektu JPÚ, 10 % x 32 866,38€ = 3 286,64 €), </a:t>
            </a:r>
            <a:endParaRPr lang="sk-SK" sz="2000" dirty="0" smtClean="0"/>
          </a:p>
          <a:p>
            <a:pPr marL="425196" algn="just" fontAlgn="auto">
              <a:spcAft>
                <a:spcPts val="0"/>
              </a:spcAft>
              <a:buNone/>
              <a:defRPr/>
            </a:pPr>
            <a:r>
              <a:rPr lang="sk-SK" sz="2000" dirty="0" smtClean="0"/>
              <a:t>činnosť </a:t>
            </a:r>
            <a:r>
              <a:rPr lang="sk-SK" sz="2000" dirty="0"/>
              <a:t>a výkon konzultanta JPÚ a ostatné oprávnené výdavky.</a:t>
            </a:r>
          </a:p>
          <a:p>
            <a:pPr marL="0" indent="0" algn="just">
              <a:buNone/>
              <a:defRPr/>
            </a:pPr>
            <a:r>
              <a:rPr lang="sk-SK" sz="2000" dirty="0"/>
              <a:t>V prípade realizácie </a:t>
            </a:r>
            <a:r>
              <a:rPr lang="sk-SK" sz="2000" b="1" dirty="0"/>
              <a:t>druhého obvodu</a:t>
            </a:r>
            <a:r>
              <a:rPr lang="sk-SK" sz="2000" dirty="0"/>
              <a:t>, maximálna hodnota oprávnených výdavkov na realizáciu tohto obvodu predstavuje 50 % z oprávnených výdavkov na samotné spracovanie a vykonanie projektu JPÚ prvého obvodu a zároveň nesmie presiahnuť 50 % súčtu oprávnených výdavkov prvého obvodu na samotné spracovanie a vykonanie projektu JPÚ +  navýšenie v prípade zmeny výšky výdavkov na realizáciu JPÚ.</a:t>
            </a:r>
          </a:p>
          <a:p>
            <a:pPr marL="425196" algn="just" fontAlgn="auto">
              <a:spcAft>
                <a:spcPts val="0"/>
              </a:spcAft>
              <a:buNone/>
              <a:defRPr/>
            </a:pPr>
            <a:endParaRPr lang="sk-SK" sz="20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9816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31540" y="233872"/>
            <a:ext cx="8352928" cy="5760640"/>
          </a:xfrm>
          <a:noFill/>
        </p:spPr>
        <p:txBody>
          <a:bodyPr/>
          <a:lstStyle/>
          <a:p>
            <a:pPr marL="425196" algn="ctr" fontAlgn="auto">
              <a:spcAft>
                <a:spcPts val="0"/>
              </a:spcAft>
              <a:buNone/>
              <a:defRPr/>
            </a:pPr>
            <a:r>
              <a:rPr lang="sk-SK" sz="20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Príklad výpočtu </a:t>
            </a:r>
            <a:r>
              <a:rPr lang="sk-SK" sz="20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oprávnených výdavkov za spracovanie                    a vykonanie projektu JPÚ</a:t>
            </a:r>
          </a:p>
          <a:p>
            <a:pPr marL="0" indent="0" algn="just">
              <a:buNone/>
              <a:defRPr/>
            </a:pPr>
            <a:endParaRPr lang="sk-SK" sz="2000" dirty="0" smtClean="0"/>
          </a:p>
          <a:p>
            <a:pPr marL="0" indent="0" algn="just">
              <a:buNone/>
              <a:defRPr/>
            </a:pPr>
            <a:r>
              <a:rPr lang="sk-SK" sz="2000" dirty="0" smtClean="0"/>
              <a:t>Na </a:t>
            </a:r>
            <a:r>
              <a:rPr lang="sk-SK" sz="2000" dirty="0"/>
              <a:t>základe uvedeného príkladu je max. oprávnená suma za druhý obvod pre spracovanie a vykonanie projektu JPÚ 50 % x 32 866,38€ = 16 433,19</a:t>
            </a:r>
            <a:r>
              <a:rPr lang="sk-SK" sz="2000" dirty="0" smtClean="0"/>
              <a:t>€                 </a:t>
            </a:r>
            <a:r>
              <a:rPr lang="sk-SK" sz="2000" dirty="0"/>
              <a:t>a zároveň druhá podmienka v prípade navýšenia zmeny výšky výdavkov na </a:t>
            </a:r>
            <a:r>
              <a:rPr lang="sk-SK" sz="2000" dirty="0" smtClean="0"/>
              <a:t>realizáciu </a:t>
            </a:r>
            <a:r>
              <a:rPr lang="sk-SK" sz="2000" dirty="0"/>
              <a:t>JPÚ je 50 % x (32 866,38€ + 3 286,64€) = 18 076,51€. </a:t>
            </a:r>
            <a:endParaRPr lang="sk-SK" sz="2000" dirty="0" smtClean="0"/>
          </a:p>
          <a:p>
            <a:pPr marL="0" indent="0" algn="just">
              <a:buNone/>
              <a:defRPr/>
            </a:pPr>
            <a:endParaRPr lang="sk-SK" sz="2000" dirty="0" smtClean="0"/>
          </a:p>
          <a:p>
            <a:pPr marL="0" indent="0" algn="just">
              <a:buNone/>
              <a:defRPr/>
            </a:pPr>
            <a:r>
              <a:rPr lang="sk-SK" sz="2000" dirty="0" smtClean="0"/>
              <a:t>Navýšenie </a:t>
            </a:r>
            <a:r>
              <a:rPr lang="sk-SK" sz="2000" dirty="0"/>
              <a:t>druhého obvodu v prípade zmeny výšky výdavkov na realizáciu JPÚ, max. do výšky 10 % zo sumy na spracovanie a vykonanie projektu JPÚ druhého </a:t>
            </a:r>
            <a:r>
              <a:rPr lang="sk-SK" sz="2000" dirty="0" smtClean="0"/>
              <a:t>obvodu.</a:t>
            </a:r>
          </a:p>
          <a:p>
            <a:pPr marL="0" indent="0" algn="just">
              <a:buNone/>
              <a:defRPr/>
            </a:pPr>
            <a:endParaRPr lang="sk-SK" sz="2000" dirty="0"/>
          </a:p>
          <a:p>
            <a:pPr marL="0" indent="0" algn="just">
              <a:buNone/>
              <a:defRPr/>
            </a:pPr>
            <a:r>
              <a:rPr lang="sk-SK" sz="2000" dirty="0"/>
              <a:t>K tejto hodnote si môže žiadateľ následne pripočítať výdavky na činnosť </a:t>
            </a:r>
            <a:r>
              <a:rPr lang="sk-SK" sz="2000" dirty="0" smtClean="0"/>
              <a:t>            a </a:t>
            </a:r>
            <a:r>
              <a:rPr lang="sk-SK" sz="2000" dirty="0"/>
              <a:t>výkon konzultanta JPÚ a ostatné oprávnené výdavky. </a:t>
            </a:r>
          </a:p>
        </p:txBody>
      </p:sp>
    </p:spTree>
    <p:extLst>
      <p:ext uri="{BB962C8B-B14F-4D97-AF65-F5344CB8AC3E}">
        <p14:creationId xmlns:p14="http://schemas.microsoft.com/office/powerpoint/2010/main" val="7565380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616624"/>
          </a:xfrm>
          <a:noFill/>
        </p:spPr>
        <p:txBody>
          <a:bodyPr/>
          <a:lstStyle/>
          <a:p>
            <a:pPr marL="425196" algn="ctr" fontAlgn="auto">
              <a:spcAft>
                <a:spcPts val="0"/>
              </a:spcAft>
              <a:buNone/>
              <a:defRPr/>
            </a:pPr>
            <a:r>
              <a:rPr lang="sk-SK" sz="2800" b="1" dirty="0" smtClean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Realizácia projektu</a:t>
            </a:r>
            <a:endParaRPr lang="sk-SK" sz="2000" dirty="0" smtClean="0"/>
          </a:p>
          <a:p>
            <a:pPr marL="425196" algn="just" fontAlgn="auto">
              <a:spcAft>
                <a:spcPts val="0"/>
              </a:spcAft>
              <a:buNone/>
              <a:defRPr/>
            </a:pPr>
            <a:endParaRPr lang="sk-SK" sz="2000" dirty="0" smtClean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dirty="0"/>
              <a:t>Predloženie rozhodnutia o povolení JPÚ do 1 roka od nadobudnutia účinnosti Zmluvy o </a:t>
            </a:r>
            <a:r>
              <a:rPr lang="sk-SK" sz="2000" dirty="0" smtClean="0"/>
              <a:t>NFP.</a:t>
            </a:r>
            <a:endParaRPr lang="sk-SK" sz="2000" dirty="0"/>
          </a:p>
          <a:p>
            <a:pPr marL="425196" algn="just" fontAlgn="auto">
              <a:spcAft>
                <a:spcPts val="0"/>
              </a:spcAft>
              <a:buNone/>
              <a:defRPr/>
            </a:pPr>
            <a:endParaRPr lang="sk-SK" sz="1600" dirty="0" smtClean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dirty="0" smtClean="0"/>
              <a:t>Ak, na základe rozhodnutia o povolení JPÚ dôjde k zmene rozsahu obvodu JPÚ, SO:</a:t>
            </a:r>
          </a:p>
          <a:p>
            <a:pPr marL="825246" lvl="1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k-SK" sz="2000" dirty="0" smtClean="0"/>
              <a:t>prepočíta výšku oprávnených výdavkov za tento obvod podľa nových údajov. Výsledkom bude maximálna výška oprávnených výdavkov za spracovanie a vykonanie projektu JPU za tento obvod – do max. výšky schváleného NFP na tento výdavok.</a:t>
            </a:r>
          </a:p>
          <a:p>
            <a:pPr marL="825246" lvl="1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k-SK" sz="2000" dirty="0" smtClean="0"/>
              <a:t>prepočíta </a:t>
            </a:r>
            <a:r>
              <a:rPr lang="sk-SK" sz="2000" dirty="0"/>
              <a:t>nepriame výdavky projektu vo vzťahu k priamym výdavkom</a:t>
            </a:r>
            <a:r>
              <a:rPr lang="sk-SK" sz="2000" dirty="0" smtClean="0"/>
              <a:t>.</a:t>
            </a:r>
            <a:endParaRPr lang="sk-SK" sz="2000" dirty="0"/>
          </a:p>
          <a:p>
            <a:pPr marL="825246" lvl="1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2000" dirty="0"/>
          </a:p>
          <a:p>
            <a:pPr marL="539496" lvl="1" indent="0" algn="just" fontAlgn="auto">
              <a:spcAft>
                <a:spcPts val="0"/>
              </a:spcAft>
              <a:buNone/>
              <a:defRPr/>
            </a:pPr>
            <a:r>
              <a:rPr lang="pl-PL" sz="2000" dirty="0"/>
              <a:t>Následné monitorovanie projektu: 1 rok</a:t>
            </a:r>
          </a:p>
          <a:p>
            <a:pPr marL="539496" lvl="1" indent="0" algn="just" fontAlgn="auto">
              <a:spcAft>
                <a:spcPts val="0"/>
              </a:spcAft>
              <a:buNone/>
              <a:defRPr/>
            </a:pP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11848896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616624"/>
          </a:xfrm>
          <a:noFill/>
        </p:spPr>
        <p:txBody>
          <a:bodyPr/>
          <a:lstStyle/>
          <a:p>
            <a:pPr marL="425196" algn="ctr" fontAlgn="auto">
              <a:spcAft>
                <a:spcPts val="0"/>
              </a:spcAft>
              <a:buNone/>
              <a:defRPr/>
            </a:pPr>
            <a:r>
              <a:rPr lang="sk-SK" sz="2800" b="1" dirty="0" smtClean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Špecifiká Zmluvy o poskytnutí NFP</a:t>
            </a:r>
            <a:endParaRPr lang="sk-SK" sz="2000" dirty="0" smtClean="0"/>
          </a:p>
          <a:p>
            <a:pPr marL="425196" algn="just" fontAlgn="auto">
              <a:spcAft>
                <a:spcPts val="0"/>
              </a:spcAft>
              <a:buNone/>
              <a:defRPr/>
            </a:pPr>
            <a:endParaRPr lang="sk-SK" sz="2000" dirty="0" smtClean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dirty="0"/>
              <a:t>Prijímateľ sa </a:t>
            </a:r>
            <a:r>
              <a:rPr lang="sk-SK" sz="2000" dirty="0" smtClean="0"/>
              <a:t>Zmluvou o NFP zaväzuje</a:t>
            </a:r>
            <a:r>
              <a:rPr lang="sk-SK" sz="2000" dirty="0"/>
              <a:t>, že počas Realizácie Projektu </a:t>
            </a:r>
            <a:r>
              <a:rPr lang="sk-SK" sz="2000" dirty="0" smtClean="0"/>
              <a:t>                  a </a:t>
            </a:r>
            <a:r>
              <a:rPr lang="sk-SK" sz="2000" dirty="0"/>
              <a:t>Následného monitorovania Projektu: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dirty="0"/>
              <a:t>a) </a:t>
            </a:r>
            <a:r>
              <a:rPr lang="sk-SK" sz="2000" b="1" dirty="0"/>
              <a:t>neprevedie vlastnícke právo k vysporiadaným pozemkom na tretiu </a:t>
            </a:r>
            <a:r>
              <a:rPr lang="sk-SK" sz="2000" b="1" dirty="0" smtClean="0"/>
              <a:t>osobu</a:t>
            </a:r>
            <a:r>
              <a:rPr lang="sk-SK" sz="2000" b="1" dirty="0"/>
              <a:t>, ani na obyvateľa obydlia</a:t>
            </a:r>
            <a:r>
              <a:rPr lang="sk-SK" sz="2000" dirty="0"/>
              <a:t>;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dirty="0"/>
              <a:t>b) bude na vysporiadaných pozemkoch realizovať opatrenia, ktoré budú viesť k zlepšeniu štandardov hygieny bývania MRK, napr. realizácia inžinierskych sietí, opatrenia smerujúce k legalizácii stavieb. Za týmto účelom môže byť bez predchádzajúceho súhlasu Poskytovateľa: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dirty="0" smtClean="0"/>
              <a:t>	(</a:t>
            </a:r>
            <a:r>
              <a:rPr lang="sk-SK" sz="2000" dirty="0"/>
              <a:t>i) pozemok pod obydlím alebo priľahlý pozemok prenajatý alebo </a:t>
            </a:r>
            <a:r>
              <a:rPr lang="sk-SK" sz="2000" dirty="0" smtClean="0"/>
              <a:t>	daný </a:t>
            </a:r>
            <a:r>
              <a:rPr lang="sk-SK" sz="2000" dirty="0"/>
              <a:t>do iného užívania obyvateľovi tohto obydlia,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dirty="0" smtClean="0"/>
              <a:t>	(</a:t>
            </a:r>
            <a:r>
              <a:rPr lang="sk-SK" sz="2000" dirty="0"/>
              <a:t>ii) pozemok určený na budúcu výstavbu prenajatý alebo daný do </a:t>
            </a:r>
            <a:r>
              <a:rPr lang="sk-SK" sz="2000" dirty="0" smtClean="0"/>
              <a:t>	iného </a:t>
            </a:r>
            <a:r>
              <a:rPr lang="sk-SK" sz="2000" dirty="0"/>
              <a:t>užívania budúcemu obyvateľovi obydlia.</a:t>
            </a:r>
          </a:p>
        </p:txBody>
      </p:sp>
    </p:spTree>
    <p:extLst>
      <p:ext uri="{BB962C8B-B14F-4D97-AF65-F5344CB8AC3E}">
        <p14:creationId xmlns:p14="http://schemas.microsoft.com/office/powerpoint/2010/main" val="2634231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395536" y="274638"/>
            <a:ext cx="8291264" cy="5098579"/>
          </a:xfrm>
        </p:spPr>
        <p:txBody>
          <a:bodyPr/>
          <a:lstStyle/>
          <a:p>
            <a:pPr marL="425196" algn="ctr" fontAlgn="auto">
              <a:spcAft>
                <a:spcPts val="0"/>
              </a:spcAft>
              <a:buNone/>
              <a:defRPr/>
            </a:pPr>
            <a:r>
              <a:rPr lang="sk-SK" sz="2800" b="1" dirty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Zoznam povinných príloh </a:t>
            </a:r>
            <a:r>
              <a:rPr lang="sk-SK" sz="2800" b="1" dirty="0" err="1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ŽoNFP</a:t>
            </a:r>
            <a:endParaRPr lang="sk-SK" sz="28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sz="20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sk-SK" sz="2000" b="1" dirty="0"/>
              <a:t>Príloha č. 1 </a:t>
            </a:r>
            <a:r>
              <a:rPr lang="sk-SK" sz="2000" b="1" dirty="0" err="1"/>
              <a:t>ŽoNFP</a:t>
            </a:r>
            <a:r>
              <a:rPr lang="sk-SK" sz="2000" b="1" dirty="0"/>
              <a:t>: </a:t>
            </a:r>
            <a:r>
              <a:rPr lang="sk-SK" sz="2000" dirty="0" smtClean="0"/>
              <a:t>Plnomocenstvo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000" b="1" dirty="0" smtClean="0"/>
              <a:t>Príloha </a:t>
            </a:r>
            <a:r>
              <a:rPr lang="sk-SK" sz="2000" b="1" dirty="0"/>
              <a:t>č. 2 </a:t>
            </a:r>
            <a:r>
              <a:rPr lang="sk-SK" sz="2000" b="1" dirty="0" err="1"/>
              <a:t>ŽoNFP</a:t>
            </a:r>
            <a:r>
              <a:rPr lang="sk-SK" sz="2000" b="1" dirty="0"/>
              <a:t>: </a:t>
            </a:r>
            <a:r>
              <a:rPr lang="sk-SK" sz="2000" dirty="0"/>
              <a:t>Údaje na vyžiadanie výpisu z registra trestov </a:t>
            </a:r>
            <a:r>
              <a:rPr lang="sk-SK" sz="1600" dirty="0"/>
              <a:t>(ak relevantné)</a:t>
            </a:r>
            <a:r>
              <a:rPr lang="sk-SK" sz="2000" dirty="0"/>
              <a:t>/V</a:t>
            </a:r>
            <a:r>
              <a:rPr lang="sk-SK" sz="2000" dirty="0" smtClean="0"/>
              <a:t>ýpis </a:t>
            </a:r>
            <a:r>
              <a:rPr lang="sk-SK" sz="2000" dirty="0"/>
              <a:t>z registra trestov </a:t>
            </a:r>
            <a:r>
              <a:rPr lang="sk-SK" sz="1600" dirty="0"/>
              <a:t>(ak relevantné) </a:t>
            </a:r>
            <a:endParaRPr lang="sk-SK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sk-SK" sz="2000" b="1" dirty="0" smtClean="0"/>
              <a:t>Príloha </a:t>
            </a:r>
            <a:r>
              <a:rPr lang="sk-SK" sz="2000" b="1" dirty="0"/>
              <a:t>č. 3 </a:t>
            </a:r>
            <a:r>
              <a:rPr lang="sk-SK" sz="2000" b="1" dirty="0" err="1"/>
              <a:t>ŽoNFP</a:t>
            </a:r>
            <a:r>
              <a:rPr lang="sk-SK" sz="2000" b="1" dirty="0"/>
              <a:t>: </a:t>
            </a:r>
            <a:r>
              <a:rPr lang="sk-SK" sz="2000" dirty="0"/>
              <a:t>Ukazovatele finančnej  situácie </a:t>
            </a:r>
            <a:r>
              <a:rPr lang="sk-SK" sz="1600" dirty="0"/>
              <a:t>(formulár)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000" b="1" dirty="0"/>
              <a:t>Príloha č. 4 </a:t>
            </a:r>
            <a:r>
              <a:rPr lang="sk-SK" sz="2000" b="1" dirty="0" err="1"/>
              <a:t>ŽoNFP</a:t>
            </a:r>
            <a:r>
              <a:rPr lang="sk-SK" sz="2000" b="1" dirty="0"/>
              <a:t>: </a:t>
            </a:r>
            <a:r>
              <a:rPr lang="sk-SK" sz="2000" dirty="0"/>
              <a:t>Doklad o finančnej spôsobilosti (Uznesenie zastupiteľstva – </a:t>
            </a:r>
            <a:r>
              <a:rPr lang="sk-SK" sz="2000" dirty="0" smtClean="0"/>
              <a:t>obce</a:t>
            </a:r>
            <a:endParaRPr lang="sk-SK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sk-SK" sz="2000" b="1" dirty="0"/>
              <a:t>Príloha č. 5 </a:t>
            </a:r>
            <a:r>
              <a:rPr lang="sk-SK" sz="2000" b="1" dirty="0" err="1"/>
              <a:t>ŽoNFP</a:t>
            </a:r>
            <a:r>
              <a:rPr lang="sk-SK" sz="2000" b="1" dirty="0"/>
              <a:t>: </a:t>
            </a:r>
            <a:r>
              <a:rPr lang="sk-SK" sz="2000" dirty="0"/>
              <a:t>Uznesenie zastupiteľstva o schválení PRO a </a:t>
            </a:r>
            <a:r>
              <a:rPr lang="sk-SK" sz="2000" dirty="0" smtClean="0"/>
              <a:t>ÚPD </a:t>
            </a:r>
            <a:r>
              <a:rPr lang="sk-SK" sz="1600" dirty="0"/>
              <a:t>(ak relevantné)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000" b="1" dirty="0" smtClean="0"/>
              <a:t>Príloha </a:t>
            </a:r>
            <a:r>
              <a:rPr lang="sk-SK" sz="2000" b="1" dirty="0"/>
              <a:t>č. 6 </a:t>
            </a:r>
            <a:r>
              <a:rPr lang="sk-SK" sz="2000" b="1" dirty="0" err="1"/>
              <a:t>ŽoNFP</a:t>
            </a:r>
            <a:r>
              <a:rPr lang="sk-SK" sz="2000" b="1" dirty="0"/>
              <a:t>: </a:t>
            </a:r>
            <a:r>
              <a:rPr lang="sk-SK" sz="2000" dirty="0"/>
              <a:t>Špecifikácia OV a spôsob ich stanovenia </a:t>
            </a:r>
            <a:r>
              <a:rPr lang="sk-SK" sz="1600" dirty="0"/>
              <a:t>(</a:t>
            </a:r>
            <a:r>
              <a:rPr lang="sk-SK" sz="1600" dirty="0" err="1"/>
              <a:t>excel</a:t>
            </a:r>
            <a:r>
              <a:rPr lang="sk-SK" sz="1600" dirty="0"/>
              <a:t> formulár)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000" b="1" dirty="0"/>
              <a:t>Príloha č. 7 </a:t>
            </a:r>
            <a:r>
              <a:rPr lang="sk-SK" sz="2000" b="1" dirty="0" err="1"/>
              <a:t>ŽoNFP</a:t>
            </a:r>
            <a:r>
              <a:rPr lang="sk-SK" sz="2000" b="1" dirty="0"/>
              <a:t>: </a:t>
            </a:r>
            <a:r>
              <a:rPr lang="sk-SK" sz="2000" dirty="0" smtClean="0"/>
              <a:t>Situačná mapa umiestnenia obvodov JPÚ</a:t>
            </a:r>
            <a:endParaRPr lang="sk-SK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sk-SK" sz="2000" b="1" dirty="0"/>
              <a:t>Príloha č. 8 </a:t>
            </a:r>
            <a:r>
              <a:rPr lang="sk-SK" sz="2000" b="1" dirty="0" err="1"/>
              <a:t>ŽoNFP</a:t>
            </a:r>
            <a:r>
              <a:rPr lang="sk-SK" sz="2000" b="1" dirty="0"/>
              <a:t>: </a:t>
            </a:r>
            <a:r>
              <a:rPr lang="sk-SK" sz="2000" dirty="0" smtClean="0"/>
              <a:t>Schválený splátkový kalendár daňovým úradom (ak relevantné</a:t>
            </a:r>
            <a:endParaRPr lang="sk-SK" sz="2000" dirty="0"/>
          </a:p>
          <a:p>
            <a:pPr marL="0" indent="0">
              <a:buNone/>
            </a:pPr>
            <a:endParaRPr lang="sk-SK" sz="2000" dirty="0"/>
          </a:p>
          <a:p>
            <a:pPr marL="0" indent="0">
              <a:buNone/>
            </a:pPr>
            <a:endParaRPr lang="sk-SK" sz="1600" dirty="0"/>
          </a:p>
          <a:p>
            <a:pPr marL="0" indent="0">
              <a:buNone/>
            </a:pPr>
            <a:endParaRPr lang="sk-SK" sz="1600" dirty="0"/>
          </a:p>
          <a:p>
            <a:pPr lvl="0">
              <a:buFontTx/>
              <a:buChar char="-"/>
            </a:pPr>
            <a:endParaRPr lang="sk-SK" sz="1600" dirty="0"/>
          </a:p>
          <a:p>
            <a:pPr>
              <a:buFontTx/>
              <a:buChar char="-"/>
            </a:pPr>
            <a:endParaRPr lang="sk-SK" sz="1600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/>
          </a:p>
        </p:txBody>
      </p:sp>
    </p:spTree>
    <p:extLst>
      <p:ext uri="{BB962C8B-B14F-4D97-AF65-F5344CB8AC3E}">
        <p14:creationId xmlns:p14="http://schemas.microsoft.com/office/powerpoint/2010/main" val="16009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760640"/>
          </a:xfrm>
        </p:spPr>
        <p:txBody>
          <a:bodyPr/>
          <a:lstStyle/>
          <a:p>
            <a:pPr marL="0" indent="0" algn="ctr">
              <a:buNone/>
            </a:pPr>
            <a:r>
              <a:rPr lang="sk-SK" sz="2800" b="1" dirty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Výzva OPLZ-PO5-2020-4 (JPÚ</a:t>
            </a:r>
            <a:r>
              <a:rPr lang="sk-SK" sz="2800" b="1" dirty="0" smtClean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)</a:t>
            </a:r>
          </a:p>
          <a:p>
            <a:pPr marL="0" indent="0" algn="ctr">
              <a:buNone/>
            </a:pPr>
            <a:endParaRPr lang="sk-SK" sz="2000" b="1" dirty="0">
              <a:solidFill>
                <a:schemeClr val="accent6">
                  <a:lumMod val="7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sk-SK" sz="2000" b="1" dirty="0">
              <a:solidFill>
                <a:schemeClr val="accent6">
                  <a:lumMod val="7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sk-SK" sz="2000" b="1" dirty="0">
              <a:solidFill>
                <a:schemeClr val="accent6">
                  <a:lumMod val="7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sk-SK" sz="2000" b="1" dirty="0">
              <a:solidFill>
                <a:schemeClr val="accent6">
                  <a:lumMod val="7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sk-SK" sz="2000" b="1" dirty="0">
              <a:solidFill>
                <a:schemeClr val="accent6">
                  <a:lumMod val="7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sk-SK" sz="2000" b="1" dirty="0">
              <a:solidFill>
                <a:schemeClr val="accent6">
                  <a:lumMod val="7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sk-SK" sz="2000" b="1" dirty="0">
              <a:solidFill>
                <a:schemeClr val="accent6">
                  <a:lumMod val="7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sk-SK" sz="2000" b="1" dirty="0">
              <a:solidFill>
                <a:schemeClr val="accent6">
                  <a:lumMod val="7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k-SK" sz="2000" b="1" dirty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Dátum vyhlásenia:        </a:t>
            </a:r>
            <a:r>
              <a:rPr lang="sk-SK" sz="2000" b="1" dirty="0" smtClean="0">
                <a:ea typeface="Verdana" panose="020B0604030504040204" pitchFamily="34" charset="0"/>
                <a:cs typeface="Arial" pitchFamily="34" charset="0"/>
              </a:rPr>
              <a:t>18.08.2020</a:t>
            </a:r>
            <a:r>
              <a:rPr lang="sk-SK" sz="2000" dirty="0">
                <a:ea typeface="Verdana" panose="020B0604030504040204" pitchFamily="34" charset="0"/>
                <a:cs typeface="Arial" pitchFamily="34" charset="0"/>
              </a:rPr>
              <a:t>	</a:t>
            </a:r>
            <a:r>
              <a:rPr lang="sk-SK" sz="1800" dirty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    </a:t>
            </a:r>
            <a:endParaRPr lang="sk-SK" sz="2000" dirty="0">
              <a:solidFill>
                <a:schemeClr val="tx1">
                  <a:lumMod val="65000"/>
                  <a:lumOff val="3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k-SK" sz="2000" b="1" dirty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Celková alokácia:           </a:t>
            </a:r>
            <a:r>
              <a:rPr lang="sk-SK" sz="2000" b="1" dirty="0">
                <a:ea typeface="Verdana" panose="020B0604030504040204" pitchFamily="34" charset="0"/>
                <a:cs typeface="Arial" pitchFamily="34" charset="0"/>
              </a:rPr>
              <a:t>2</a:t>
            </a:r>
            <a:r>
              <a:rPr lang="sk-SK" sz="2000" b="1" dirty="0" smtClean="0">
                <a:ea typeface="Verdana" panose="020B0604030504040204" pitchFamily="34" charset="0"/>
                <a:cs typeface="Arial" pitchFamily="34" charset="0"/>
              </a:rPr>
              <a:t> </a:t>
            </a:r>
            <a:r>
              <a:rPr lang="sk-SK" sz="2000" b="1" dirty="0">
                <a:ea typeface="Verdana" panose="020B0604030504040204" pitchFamily="34" charset="0"/>
                <a:cs typeface="Arial" pitchFamily="34" charset="0"/>
              </a:rPr>
              <a:t>000 000,00 EUR </a:t>
            </a:r>
            <a:r>
              <a:rPr lang="sk-SK" sz="2000" dirty="0">
                <a:ea typeface="Verdana" panose="020B0604030504040204" pitchFamily="34" charset="0"/>
                <a:cs typeface="Arial" pitchFamily="34" charset="0"/>
              </a:rPr>
              <a:t>(EÚ zdroje)</a:t>
            </a:r>
          </a:p>
          <a:p>
            <a:pPr marL="0" indent="0" algn="just">
              <a:buNone/>
            </a:pPr>
            <a:r>
              <a:rPr lang="sk-SK" sz="2000" b="1" dirty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Zásobník projektov:</a:t>
            </a:r>
            <a:r>
              <a:rPr lang="sk-SK" sz="2000" dirty="0"/>
              <a:t>      pozitívne vyhodnotené projekty, neschválené </a:t>
            </a:r>
            <a:r>
              <a:rPr lang="sk-SK" sz="2000" dirty="0" smtClean="0"/>
              <a:t>               z </a:t>
            </a:r>
            <a:r>
              <a:rPr lang="sk-SK" sz="2000" dirty="0"/>
              <a:t>dôvodu chýbajúcej alokácie, budú môcť byť schválené po uvoľnení finančných prostriedkov a po schválení navýšenia alokácie na výzvu 	</a:t>
            </a:r>
          </a:p>
          <a:p>
            <a:pPr marL="425196" algn="just" fontAlgn="auto">
              <a:spcAft>
                <a:spcPts val="0"/>
              </a:spcAft>
              <a:buNone/>
              <a:defRPr/>
            </a:pPr>
            <a:endParaRPr lang="sk-SK" sz="800" b="1" dirty="0">
              <a:solidFill>
                <a:schemeClr val="tx1">
                  <a:lumMod val="65000"/>
                  <a:lumOff val="3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sk-SK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82296" indent="0" fontAlgn="auto">
              <a:spcAft>
                <a:spcPts val="0"/>
              </a:spcAft>
              <a:buNone/>
              <a:defRPr/>
            </a:pPr>
            <a:endParaRPr lang="sk-SK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fontAlgn="auto">
              <a:spcAft>
                <a:spcPts val="0"/>
              </a:spcAft>
              <a:buNone/>
              <a:defRPr/>
            </a:pPr>
            <a:endParaRPr lang="sk-SK" sz="20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			</a:t>
            </a:r>
          </a:p>
          <a:p>
            <a:pPr marL="82296" indent="0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 </a:t>
            </a:r>
          </a:p>
          <a:p>
            <a:pPr marL="425196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1576164"/>
              </p:ext>
            </p:extLst>
          </p:nvPr>
        </p:nvGraphicFramePr>
        <p:xfrm>
          <a:off x="500034" y="908720"/>
          <a:ext cx="8664575" cy="37444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6" name="Dokument" r:id="rId4" imgW="5907537" imgH="2594359" progId="Word.Document.12">
                  <p:embed/>
                </p:oleObj>
              </mc:Choice>
              <mc:Fallback>
                <p:oleObj name="Dokument" r:id="rId4" imgW="5907537" imgH="259435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00034" y="908720"/>
                        <a:ext cx="8664575" cy="37444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395536" y="274639"/>
            <a:ext cx="8291264" cy="4306490"/>
          </a:xfrm>
        </p:spPr>
        <p:txBody>
          <a:bodyPr/>
          <a:lstStyle/>
          <a:p>
            <a:pPr marL="425196" algn="ctr" fontAlgn="auto">
              <a:spcAft>
                <a:spcPts val="0"/>
              </a:spcAft>
              <a:buNone/>
              <a:defRPr/>
            </a:pPr>
            <a:r>
              <a:rPr lang="sk-SK" sz="2800" b="1" dirty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Zoznam povinných príloh </a:t>
            </a:r>
            <a:r>
              <a:rPr lang="sk-SK" sz="2800" b="1" dirty="0" err="1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ŽoNFP</a:t>
            </a:r>
            <a:endParaRPr lang="sk-SK" sz="28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sz="20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sk-SK" sz="2000" b="1" dirty="0"/>
              <a:t>Príloha č. 9 </a:t>
            </a:r>
            <a:r>
              <a:rPr lang="sk-SK" sz="2000" b="1" dirty="0" err="1"/>
              <a:t>ŽoNFP</a:t>
            </a:r>
            <a:r>
              <a:rPr lang="sk-SK" sz="2000" b="1" dirty="0"/>
              <a:t>: </a:t>
            </a:r>
            <a:r>
              <a:rPr lang="sk-SK" sz="2000" dirty="0"/>
              <a:t>Schválený splátkový kalendár zdravotnou poisťovňou </a:t>
            </a:r>
            <a:r>
              <a:rPr lang="sk-SK" sz="1600" dirty="0"/>
              <a:t>(ak relevantné)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000" b="1" dirty="0" smtClean="0"/>
              <a:t>Príloha </a:t>
            </a:r>
            <a:r>
              <a:rPr lang="sk-SK" sz="2000" b="1" dirty="0"/>
              <a:t>č. 10 </a:t>
            </a:r>
            <a:r>
              <a:rPr lang="sk-SK" sz="2000" b="1" dirty="0" err="1"/>
              <a:t>ŽoNFP</a:t>
            </a:r>
            <a:r>
              <a:rPr lang="sk-SK" sz="2000" b="1" dirty="0"/>
              <a:t>: </a:t>
            </a:r>
            <a:r>
              <a:rPr lang="sk-SK" sz="2000" dirty="0"/>
              <a:t>Schválený splátkový kalendár sociálnou poisťovňou </a:t>
            </a:r>
            <a:r>
              <a:rPr lang="sk-SK" sz="1600" dirty="0"/>
              <a:t>(ak relevantné) </a:t>
            </a:r>
          </a:p>
          <a:p>
            <a:pPr marL="0" indent="0">
              <a:buNone/>
            </a:pPr>
            <a:endParaRPr lang="sk-SK" sz="2000" dirty="0" smtClean="0"/>
          </a:p>
          <a:p>
            <a:pPr marL="0" indent="0">
              <a:buNone/>
            </a:pPr>
            <a:endParaRPr lang="sk-SK" sz="1600" dirty="0"/>
          </a:p>
          <a:p>
            <a:pPr lvl="0">
              <a:buFontTx/>
              <a:buChar char="-"/>
            </a:pPr>
            <a:endParaRPr lang="sk-SK" sz="1600" dirty="0"/>
          </a:p>
          <a:p>
            <a:pPr>
              <a:buFontTx/>
              <a:buChar char="-"/>
            </a:pPr>
            <a:endParaRPr lang="sk-SK" sz="1600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/>
          </a:p>
        </p:txBody>
      </p:sp>
    </p:spTree>
    <p:extLst>
      <p:ext uri="{BB962C8B-B14F-4D97-AF65-F5344CB8AC3E}">
        <p14:creationId xmlns:p14="http://schemas.microsoft.com/office/powerpoint/2010/main" val="24876508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395536" y="274638"/>
            <a:ext cx="8291264" cy="5098579"/>
          </a:xfrm>
        </p:spPr>
        <p:txBody>
          <a:bodyPr/>
          <a:lstStyle/>
          <a:p>
            <a:pPr marL="425196" algn="ctr" fontAlgn="auto">
              <a:spcAft>
                <a:spcPts val="0"/>
              </a:spcAft>
              <a:buNone/>
              <a:defRPr/>
            </a:pPr>
            <a:r>
              <a:rPr lang="sk-SK" sz="2000" b="1" dirty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Dôležité odkazy</a:t>
            </a:r>
            <a:endParaRPr lang="sk-SK" sz="20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sz="2000" b="1" dirty="0"/>
          </a:p>
          <a:p>
            <a:pPr algn="just"/>
            <a:r>
              <a:rPr lang="sk-SK" sz="2000" b="1" dirty="0">
                <a:hlinkClick r:id="rId3"/>
              </a:rPr>
              <a:t>https://www.partnerskadohoda.gov.sk/302-sk/usmernenia-a-manualy/</a:t>
            </a:r>
            <a:r>
              <a:rPr lang="sk-SK" sz="2000" b="1" dirty="0"/>
              <a:t> Usmernenie CKO č. 7 verzia.1 Evidovanie verejného obstarávania v systéme ITMS2014</a:t>
            </a:r>
            <a:r>
              <a:rPr lang="sk-SK" sz="2000" b="1" dirty="0" smtClean="0"/>
              <a:t>+</a:t>
            </a:r>
            <a:endParaRPr lang="sk-SK" sz="2000" b="1" dirty="0">
              <a:hlinkClick r:id="rId4"/>
            </a:endParaRPr>
          </a:p>
          <a:p>
            <a:pPr algn="just"/>
            <a:r>
              <a:rPr lang="sk-SK" sz="2000" b="1" u="sng" dirty="0" smtClean="0">
                <a:solidFill>
                  <a:srgbClr val="0000FF"/>
                </a:solidFill>
                <a:hlinkClick r:id="rId5"/>
              </a:rPr>
              <a:t>http</a:t>
            </a:r>
            <a:r>
              <a:rPr lang="sk-SK" sz="2000" b="1" u="sng" dirty="0">
                <a:solidFill>
                  <a:srgbClr val="0000FF"/>
                </a:solidFill>
                <a:hlinkClick r:id="rId5"/>
              </a:rPr>
              <a:t>://www.minv.sk/?</a:t>
            </a:r>
            <a:r>
              <a:rPr lang="sk-SK" sz="2000" b="1" u="sng" dirty="0" smtClean="0">
                <a:solidFill>
                  <a:srgbClr val="0000FF"/>
                </a:solidFill>
                <a:hlinkClick r:id="rId5"/>
              </a:rPr>
              <a:t>aktualne-vyzvy-na-predkladanie-ziadosti-o-nenavratny-financny-prispevok&amp;sprava=vyzva-zamerana-na-podporu-vysporiadania-majetko-pravnych-vztahov-k-pozemkom-v-obciach-s-pritomnostou-mrk</a:t>
            </a:r>
            <a:endParaRPr lang="sk-SK" sz="2000" b="1" u="sng" dirty="0" smtClean="0">
              <a:solidFill>
                <a:srgbClr val="0000FF"/>
              </a:solidFill>
            </a:endParaRPr>
          </a:p>
          <a:p>
            <a:pPr algn="just"/>
            <a:r>
              <a:rPr lang="sk-SK" sz="2000" b="1" u="sng" dirty="0">
                <a:solidFill>
                  <a:srgbClr val="0000FF"/>
                </a:solidFill>
              </a:rPr>
              <a:t>http://www.minv.sk/?metodicke-dokumenty</a:t>
            </a:r>
          </a:p>
          <a:p>
            <a:pPr marL="0" indent="0">
              <a:buNone/>
            </a:pPr>
            <a:endParaRPr lang="sk-SK" sz="1600" dirty="0"/>
          </a:p>
          <a:p>
            <a:pPr lvl="0">
              <a:buFontTx/>
              <a:buChar char="-"/>
            </a:pPr>
            <a:r>
              <a:rPr lang="sk-SK" sz="1600" dirty="0">
                <a:hlinkClick r:id="rId6"/>
              </a:rPr>
              <a:t>https://</a:t>
            </a:r>
            <a:r>
              <a:rPr lang="sk-SK" sz="1600" dirty="0" smtClean="0">
                <a:hlinkClick r:id="rId6"/>
              </a:rPr>
              <a:t>www.minv.sk/swift_data/source/romovia/publikacie/Sprievodca%20vysporiadanim%20pozemkov%20v%20obciach%20s%20romskymi%20osidleniami.pdf</a:t>
            </a:r>
            <a:endParaRPr lang="sk-SK" sz="1600" dirty="0" smtClean="0"/>
          </a:p>
          <a:p>
            <a:pPr lvl="0">
              <a:buFontTx/>
              <a:buChar char="-"/>
            </a:pPr>
            <a:endParaRPr lang="sk-SK" sz="1600" dirty="0"/>
          </a:p>
          <a:p>
            <a:pPr>
              <a:buFontTx/>
              <a:buChar char="-"/>
            </a:pPr>
            <a:r>
              <a:rPr lang="sk-SK" sz="1600" dirty="0">
                <a:hlinkClick r:id="rId7"/>
              </a:rPr>
              <a:t>https://www.mpsr.sk/metodicky-navod-mprv-sr-c-5644-2020-3010-na-pripravne-konania-pozemkovych-uprav/22-23-22-15033</a:t>
            </a:r>
            <a:r>
              <a:rPr lang="sk-SK" sz="1600" dirty="0" smtClean="0">
                <a:hlinkClick r:id="rId7"/>
              </a:rPr>
              <a:t>/</a:t>
            </a:r>
            <a:endParaRPr lang="sk-SK" sz="1600" dirty="0" smtClean="0"/>
          </a:p>
          <a:p>
            <a:pPr>
              <a:buFontTx/>
              <a:buChar char="-"/>
            </a:pPr>
            <a:endParaRPr lang="sk-SK" sz="1600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/>
          </a:p>
        </p:txBody>
      </p:sp>
    </p:spTree>
    <p:extLst>
      <p:ext uri="{BB962C8B-B14F-4D97-AF65-F5344CB8AC3E}">
        <p14:creationId xmlns:p14="http://schemas.microsoft.com/office/powerpoint/2010/main" val="9208904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txBody>
          <a:bodyPr/>
          <a:lstStyle/>
          <a:p>
            <a:r>
              <a:rPr lang="sk-SK" sz="20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Výzva – informácie</a:t>
            </a:r>
          </a:p>
          <a:p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Web:  </a:t>
            </a: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2"/>
              </a:rPr>
              <a:t>http://www.minv.sk/?OPLZ</a:t>
            </a:r>
            <a:endParaRPr lang="sk-SK" sz="1800" b="1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email: </a:t>
            </a: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3"/>
              </a:rPr>
              <a:t>metodika.imrk@minv.sk</a:t>
            </a:r>
            <a:endParaRPr lang="sk-SK" sz="1800" b="1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pPr marL="0" indent="0">
              <a:buNone/>
            </a:pPr>
            <a:endParaRPr lang="sk-SK" sz="1800" b="1" dirty="0" smtClean="0">
              <a:solidFill>
                <a:schemeClr val="tx1">
                  <a:lumMod val="65000"/>
                  <a:lumOff val="35000"/>
                </a:schemeClr>
              </a:solidFill>
              <a:cs typeface="WenQuanYi Zen Hei" charset="0"/>
            </a:endParaRPr>
          </a:p>
          <a:p>
            <a:pPr marL="0" indent="0">
              <a:buNone/>
            </a:pPr>
            <a:r>
              <a:rPr lang="sk-SK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WenQuanYi Zen Hei" charset="0"/>
              </a:rPr>
              <a:t>Oddelenie </a:t>
            </a:r>
            <a:r>
              <a:rPr lang="sk-SK" sz="1800" b="1" dirty="0">
                <a:solidFill>
                  <a:schemeClr val="tx1">
                    <a:lumMod val="65000"/>
                    <a:lumOff val="35000"/>
                  </a:schemeClr>
                </a:solidFill>
                <a:cs typeface="WenQuanYi Zen Hei" charset="0"/>
              </a:rPr>
              <a:t>programovania, monitorovania, hodnotenia a metodiky </a:t>
            </a:r>
          </a:p>
          <a:p>
            <a:r>
              <a:rPr lang="sk-SK" sz="1600" b="1" dirty="0" smtClean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email</a:t>
            </a: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: </a:t>
            </a:r>
            <a:r>
              <a:rPr lang="sk-SK" sz="1600" b="1" u="sng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 </a:t>
            </a:r>
            <a:r>
              <a:rPr lang="sk-SK" sz="1600" b="1" u="sng" dirty="0">
                <a:solidFill>
                  <a:srgbClr val="0000FF"/>
                </a:solidFill>
                <a:cs typeface="WenQuanYi Zen Hei" charset="0"/>
              </a:rPr>
              <a:t>robert</a:t>
            </a:r>
            <a:r>
              <a:rPr lang="sk-SK" sz="1600" b="1" u="sng" dirty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4"/>
              </a:rPr>
              <a:t>.korec@minv.sk</a:t>
            </a:r>
            <a:endParaRPr lang="sk-SK" sz="1600" b="1" u="sng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 tel.      </a:t>
            </a:r>
            <a:r>
              <a:rPr lang="sk-SK" sz="1600" dirty="0"/>
              <a:t>+421 2 509 45 112</a:t>
            </a:r>
          </a:p>
          <a:p>
            <a:r>
              <a:rPr lang="sk-SK" sz="1600" b="1" dirty="0" smtClean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email</a:t>
            </a: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:  </a:t>
            </a:r>
            <a:r>
              <a:rPr lang="sk-SK" sz="1600" b="1" u="sng" dirty="0">
                <a:solidFill>
                  <a:srgbClr val="0000FF"/>
                </a:solidFill>
                <a:cs typeface="WenQuanYi Zen Hei" charset="0"/>
              </a:rPr>
              <a:t>lucia.liptakova</a:t>
            </a:r>
            <a:r>
              <a:rPr lang="sk-SK" sz="1600" b="1" u="sng" dirty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5"/>
              </a:rPr>
              <a:t>@minv.sk</a:t>
            </a:r>
            <a:endParaRPr lang="sk-SK" sz="1600" b="1" u="sng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 tel.      </a:t>
            </a:r>
            <a:r>
              <a:rPr lang="sk-SK" sz="1600" dirty="0"/>
              <a:t>+421 2 509 45 </a:t>
            </a:r>
            <a:r>
              <a:rPr lang="sk-SK" sz="1600" dirty="0" smtClean="0"/>
              <a:t>117</a:t>
            </a:r>
          </a:p>
          <a:p>
            <a:pPr>
              <a:buFont typeface="Arial" panose="020B0604020202020204" pitchFamily="34" charset="0"/>
              <a:buChar char="•"/>
            </a:pPr>
            <a:endParaRPr lang="sk-SK" sz="1600" dirty="0"/>
          </a:p>
          <a:p>
            <a:pPr marL="0" indent="0">
              <a:buNone/>
            </a:pPr>
            <a:r>
              <a:rPr lang="sk-SK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WenQuanYi Zen Hei" charset="0"/>
              </a:rPr>
              <a:t>ITMS2014</a:t>
            </a:r>
            <a:r>
              <a:rPr lang="sk-SK" sz="1800" b="1" dirty="0">
                <a:solidFill>
                  <a:schemeClr val="tx1">
                    <a:lumMod val="65000"/>
                    <a:lumOff val="35000"/>
                  </a:schemeClr>
                </a:solidFill>
                <a:cs typeface="WenQuanYi Zen Hei" charset="0"/>
              </a:rPr>
              <a:t>+</a:t>
            </a:r>
          </a:p>
          <a:p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email:  </a:t>
            </a:r>
            <a:r>
              <a:rPr lang="sk-SK" sz="1600" b="1" u="sng" dirty="0">
                <a:solidFill>
                  <a:srgbClr val="0000FF"/>
                </a:solidFill>
                <a:cs typeface="WenQuanYi Zen Hei" charset="0"/>
              </a:rPr>
              <a:t>lubomira.kopcova@</a:t>
            </a:r>
            <a:r>
              <a:rPr lang="sk-SK" sz="1600" b="1" u="sng" dirty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4"/>
              </a:rPr>
              <a:t>minv.sk</a:t>
            </a:r>
            <a:endParaRPr lang="sk-SK" sz="1600" b="1" u="sng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 tel.      </a:t>
            </a:r>
            <a:r>
              <a:rPr lang="sk-SK" sz="1600" dirty="0"/>
              <a:t>+421 2 509 45 113</a:t>
            </a:r>
            <a:endParaRPr lang="sk-SK" sz="1800" dirty="0"/>
          </a:p>
          <a:p>
            <a:pPr marL="0" indent="0">
              <a:buNone/>
            </a:pPr>
            <a:r>
              <a:rPr lang="sk-SK" sz="1800" b="1" dirty="0">
                <a:solidFill>
                  <a:schemeClr val="tx1">
                    <a:lumMod val="65000"/>
                    <a:lumOff val="35000"/>
                  </a:schemeClr>
                </a:solidFill>
                <a:cs typeface="WenQuanYi Zen Hei" charset="0"/>
              </a:rPr>
              <a:t>Oddelenie výberu projektov</a:t>
            </a:r>
          </a:p>
          <a:p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email: </a:t>
            </a: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6"/>
              </a:rPr>
              <a:t>jozef.rosko@minv.sk</a:t>
            </a:r>
            <a:endParaRPr lang="sk-SK" sz="1600" b="1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tel.      </a:t>
            </a:r>
            <a:r>
              <a:rPr lang="sk-SK" sz="1600" dirty="0"/>
              <a:t>+421 2 509 45 070</a:t>
            </a:r>
          </a:p>
          <a:p>
            <a:pPr marL="0" indent="0">
              <a:buNone/>
            </a:pPr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274632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txBody>
          <a:bodyPr/>
          <a:lstStyle/>
          <a:p>
            <a:pPr marL="0" indent="0">
              <a:buNone/>
            </a:pPr>
            <a:endParaRPr lang="sk-SK" sz="2000" b="1" dirty="0" smtClean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pPr marL="0" indent="0">
              <a:buNone/>
            </a:pPr>
            <a:endParaRPr lang="sk-SK" sz="2000" b="1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pPr marL="0" indent="0">
              <a:buNone/>
            </a:pPr>
            <a:endParaRPr lang="sk-SK" sz="2000" b="1" dirty="0" smtClean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pPr marL="0" indent="0">
              <a:buNone/>
            </a:pPr>
            <a:endParaRPr lang="sk-SK" sz="2000" b="1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pPr marL="0" indent="0">
              <a:buNone/>
            </a:pPr>
            <a:endParaRPr lang="sk-SK" sz="2000" b="1" dirty="0" smtClean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pPr marL="0" indent="0">
              <a:buNone/>
            </a:pPr>
            <a:endParaRPr lang="sk-SK" sz="2000" b="1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pPr marL="0" indent="0">
              <a:buNone/>
            </a:pPr>
            <a:endParaRPr lang="sk-SK" sz="2000" b="1" dirty="0" smtClean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pPr marL="0" indent="0" algn="ctr">
              <a:buNone/>
            </a:pPr>
            <a:r>
              <a:rPr lang="sk-SK" sz="3600" b="1" dirty="0" smtClean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Ďakujeme za pozornosť</a:t>
            </a:r>
            <a:endParaRPr lang="sk-SK" sz="3600" dirty="0"/>
          </a:p>
          <a:p>
            <a:pPr marL="0" indent="0">
              <a:buNone/>
            </a:pPr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324450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67544" y="332656"/>
            <a:ext cx="8352928" cy="5760640"/>
          </a:xfrm>
        </p:spPr>
        <p:txBody>
          <a:bodyPr/>
          <a:lstStyle/>
          <a:p>
            <a:pPr marL="0" indent="0" algn="ctr">
              <a:buNone/>
            </a:pPr>
            <a:r>
              <a:rPr lang="sk-SK" sz="2800" b="1" dirty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Výzva OPLZ-PO5-2020-4 (JPÚ)</a:t>
            </a:r>
            <a:r>
              <a:rPr lang="sk-SK" sz="2800" dirty="0"/>
              <a:t>	</a:t>
            </a:r>
          </a:p>
          <a:p>
            <a:pPr marL="425196" algn="just" fontAlgn="auto">
              <a:spcAft>
                <a:spcPts val="0"/>
              </a:spcAft>
              <a:buNone/>
              <a:defRPr/>
            </a:pPr>
            <a:endParaRPr lang="sk-SK" sz="800" b="1" dirty="0">
              <a:solidFill>
                <a:schemeClr val="tx1">
                  <a:lumMod val="65000"/>
                  <a:lumOff val="3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k-SK" sz="800" dirty="0"/>
              <a:t>  </a:t>
            </a:r>
          </a:p>
          <a:p>
            <a:pPr marL="0" indent="0">
              <a:buNone/>
            </a:pPr>
            <a:r>
              <a:rPr lang="sk-SK" sz="2000" u="sng" dirty="0"/>
              <a:t>Uzavretie 1. kola</a:t>
            </a:r>
            <a:r>
              <a:rPr lang="sk-SK" sz="2000" dirty="0"/>
              <a:t>:     </a:t>
            </a:r>
            <a:r>
              <a:rPr lang="sk-SK" sz="2000" b="1" dirty="0" smtClean="0"/>
              <a:t>07.12.2020  </a:t>
            </a:r>
            <a:r>
              <a:rPr lang="sk-SK" sz="2000" u="sng" dirty="0" smtClean="0"/>
              <a:t>plánovaný posun</a:t>
            </a:r>
            <a:r>
              <a:rPr lang="sk-SK" sz="2000" dirty="0" smtClean="0"/>
              <a:t>: 17.12.2020</a:t>
            </a:r>
            <a:endParaRPr lang="sk-SK" sz="2000" dirty="0"/>
          </a:p>
          <a:p>
            <a:pPr marL="0" indent="0">
              <a:buNone/>
            </a:pPr>
            <a:r>
              <a:rPr lang="sk-SK" sz="2000" u="sng" dirty="0"/>
              <a:t>Uzavretie 2. kola</a:t>
            </a:r>
            <a:r>
              <a:rPr lang="sk-SK" sz="2000" dirty="0"/>
              <a:t>:     </a:t>
            </a:r>
            <a:r>
              <a:rPr lang="sk-SK" sz="2000" b="1" dirty="0" smtClean="0"/>
              <a:t>25.01.2021  </a:t>
            </a:r>
            <a:r>
              <a:rPr lang="sk-SK" sz="2000" u="sng" dirty="0"/>
              <a:t>plánovaný </a:t>
            </a:r>
            <a:r>
              <a:rPr lang="sk-SK" sz="2000" u="sng" dirty="0" smtClean="0"/>
              <a:t>posun</a:t>
            </a:r>
            <a:r>
              <a:rPr lang="sk-SK" sz="2000" dirty="0" smtClean="0"/>
              <a:t>: 04.02.2021</a:t>
            </a:r>
            <a:endParaRPr lang="sk-SK" sz="2000" dirty="0"/>
          </a:p>
          <a:p>
            <a:pPr marL="0" indent="0">
              <a:buNone/>
            </a:pPr>
            <a:endParaRPr lang="sk-SK" sz="2000" dirty="0" smtClean="0">
              <a:solidFill>
                <a:schemeClr val="tx1">
                  <a:lumMod val="65000"/>
                  <a:lumOff val="3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sk-SK" sz="2000" dirty="0">
              <a:solidFill>
                <a:schemeClr val="tx1">
                  <a:lumMod val="65000"/>
                  <a:lumOff val="3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k-SK" sz="2000" b="1" dirty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Zameranie</a:t>
            </a:r>
            <a:r>
              <a:rPr lang="sk-SK" sz="2000" b="1" dirty="0"/>
              <a:t> </a:t>
            </a:r>
            <a:r>
              <a:rPr lang="sk-SK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výzvy: </a:t>
            </a:r>
            <a:endParaRPr lang="sk-SK" sz="20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k-SK" sz="2000" dirty="0"/>
              <a:t>Podpora vysporiadania majetkovoprávnych vzťahov k </a:t>
            </a:r>
            <a:r>
              <a:rPr lang="sk-SK" sz="2000" dirty="0" smtClean="0"/>
              <a:t>pozemkom            </a:t>
            </a:r>
            <a:r>
              <a:rPr lang="sk-SK" sz="2000" dirty="0"/>
              <a:t>v obciach s prítomnosťou MRK postupom jednoduchých pozemkových úprav</a:t>
            </a:r>
          </a:p>
          <a:p>
            <a:pPr marL="457200" lvl="1" indent="0">
              <a:buNone/>
            </a:pPr>
            <a:endParaRPr lang="sk-SK" sz="2000" b="1" dirty="0" smtClean="0"/>
          </a:p>
          <a:p>
            <a:pPr marL="0" indent="0">
              <a:buNone/>
            </a:pPr>
            <a:endParaRPr lang="sk-SK" sz="2000" b="1" dirty="0" smtClean="0">
              <a:solidFill>
                <a:schemeClr val="tx1">
                  <a:lumMod val="65000"/>
                  <a:lumOff val="3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k-SK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Oprávnené </a:t>
            </a:r>
            <a:r>
              <a:rPr lang="sk-SK" sz="2000" b="1" dirty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územie: </a:t>
            </a:r>
            <a:r>
              <a:rPr lang="sk-SK" sz="2000" dirty="0"/>
              <a:t>celé územie Slovenskej republiky, okrem Bratislavského samosprávneho kraja.</a:t>
            </a:r>
          </a:p>
          <a:p>
            <a:pPr marL="0" indent="0">
              <a:buNone/>
            </a:pPr>
            <a:endParaRPr lang="sk-SK" sz="2000" b="1" dirty="0"/>
          </a:p>
          <a:p>
            <a:pPr marL="425196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			</a:t>
            </a:r>
          </a:p>
          <a:p>
            <a:pPr marL="82296" indent="0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 </a:t>
            </a:r>
          </a:p>
          <a:p>
            <a:pPr marL="425196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718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22455" y="252045"/>
            <a:ext cx="8219256" cy="5760640"/>
          </a:xfrm>
        </p:spPr>
        <p:txBody>
          <a:bodyPr/>
          <a:lstStyle/>
          <a:p>
            <a:pPr marL="0" indent="0" algn="ctr">
              <a:buNone/>
            </a:pPr>
            <a:r>
              <a:rPr lang="sk-SK" sz="2800" b="1" dirty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Výzva </a:t>
            </a:r>
            <a:r>
              <a:rPr lang="sk-SK" sz="2800" b="1" dirty="0" smtClean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OPLZ-PO5-2020-4 (JPÚ)</a:t>
            </a:r>
            <a:r>
              <a:rPr lang="sk-SK" sz="2800" dirty="0"/>
              <a:t>	</a:t>
            </a:r>
          </a:p>
          <a:p>
            <a:pPr marL="425196" algn="just" fontAlgn="auto">
              <a:spcAft>
                <a:spcPts val="0"/>
              </a:spcAft>
              <a:buNone/>
              <a:defRPr/>
            </a:pPr>
            <a:endParaRPr lang="sk-SK" sz="800" b="1" dirty="0">
              <a:solidFill>
                <a:schemeClr val="tx1">
                  <a:lumMod val="65000"/>
                  <a:lumOff val="3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k-SK" sz="2000" b="1" dirty="0"/>
              <a:t>Oprávnení žiadatelia: </a:t>
            </a:r>
          </a:p>
          <a:p>
            <a:pPr marL="0" indent="0" algn="just">
              <a:buNone/>
            </a:pPr>
            <a:r>
              <a:rPr lang="sk-SK" sz="2000" dirty="0"/>
              <a:t>obce  s prítomnosťou marginalizovaných rómskych komunít (ďalej len „MRK“), ktoré sa zapojili do národného projektu „Podpora vysporiadania právnych vzťahov k pozemkom v obciach s prítomnosťou marginalizovaných rómskych komunít “ </a:t>
            </a:r>
            <a:endParaRPr lang="sk-SK" sz="2000" dirty="0" smtClean="0"/>
          </a:p>
          <a:p>
            <a:pPr marL="0" indent="0" algn="just">
              <a:buNone/>
            </a:pPr>
            <a:endParaRPr lang="sk-SK" sz="2000" dirty="0" smtClean="0"/>
          </a:p>
          <a:p>
            <a:pPr marL="0" indent="0">
              <a:buNone/>
            </a:pPr>
            <a:r>
              <a:rPr lang="sk-SK" sz="2000" b="1" dirty="0"/>
              <a:t>Financovanie </a:t>
            </a:r>
            <a:r>
              <a:rPr lang="sk-SK" sz="2000" b="1" dirty="0" smtClean="0"/>
              <a:t>projektu:</a:t>
            </a:r>
            <a:endParaRPr lang="sk-SK" sz="2000" b="1" dirty="0"/>
          </a:p>
          <a:p>
            <a:pPr marL="0" indent="0">
              <a:buNone/>
            </a:pPr>
            <a:r>
              <a:rPr lang="sk-SK" sz="2000" dirty="0"/>
              <a:t>Nenávratný finančný príspevok (NFP):  </a:t>
            </a:r>
            <a:r>
              <a:rPr lang="sk-SK" sz="2400" b="1" dirty="0"/>
              <a:t>95%  </a:t>
            </a:r>
            <a:r>
              <a:rPr lang="sk-SK" sz="2000" dirty="0"/>
              <a:t>Spolufinancovanie:  </a:t>
            </a:r>
            <a:r>
              <a:rPr lang="sk-SK" sz="2400" b="1" dirty="0"/>
              <a:t>5% </a:t>
            </a:r>
            <a:endParaRPr lang="sk-SK" sz="2400" b="1" dirty="0" smtClean="0"/>
          </a:p>
          <a:p>
            <a:pPr marL="0" indent="0">
              <a:buNone/>
            </a:pPr>
            <a:r>
              <a:rPr lang="sk-SK" sz="2000" dirty="0" smtClean="0"/>
              <a:t>Výška </a:t>
            </a:r>
            <a:r>
              <a:rPr lang="sk-SK" sz="2000" dirty="0"/>
              <a:t>NFP: 	</a:t>
            </a:r>
            <a:r>
              <a:rPr lang="sk-SK" sz="2400" u="sng" dirty="0"/>
              <a:t>MIN</a:t>
            </a:r>
            <a:r>
              <a:rPr lang="sk-SK" sz="2400" dirty="0"/>
              <a:t>.</a:t>
            </a:r>
            <a:r>
              <a:rPr lang="sk-SK" sz="2000" dirty="0"/>
              <a:t> - </a:t>
            </a:r>
            <a:r>
              <a:rPr lang="sk-SK" sz="2000" b="1" dirty="0">
                <a:ea typeface="Verdana" panose="020B0604030504040204" pitchFamily="34" charset="0"/>
                <a:cs typeface="Arial" pitchFamily="34" charset="0"/>
              </a:rPr>
              <a:t>nestanovuje sa	</a:t>
            </a:r>
            <a:r>
              <a:rPr lang="sk-SK" sz="2400" u="sng" dirty="0">
                <a:ea typeface="Verdana" panose="020B0604030504040204" pitchFamily="34" charset="0"/>
                <a:cs typeface="Arial" pitchFamily="34" charset="0"/>
              </a:rPr>
              <a:t>MAX.</a:t>
            </a:r>
            <a:r>
              <a:rPr lang="sk-SK" sz="2000" dirty="0"/>
              <a:t> </a:t>
            </a:r>
            <a:r>
              <a:rPr lang="sk-SK" sz="2000" b="1" dirty="0" smtClean="0"/>
              <a:t> - nestanovuje sa</a:t>
            </a:r>
            <a:endParaRPr lang="sk-SK" sz="900" b="1" dirty="0">
              <a:solidFill>
                <a:schemeClr val="tx1">
                  <a:lumMod val="65000"/>
                  <a:lumOff val="3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sk-SK" sz="2000" b="1" dirty="0"/>
          </a:p>
          <a:p>
            <a:pPr marL="0" indent="0">
              <a:buNone/>
            </a:pPr>
            <a:r>
              <a:rPr lang="sk-SK" sz="2000" dirty="0"/>
              <a:t>Spôsob financovania:</a:t>
            </a:r>
            <a:r>
              <a:rPr lang="sk-SK" sz="2000" b="1" dirty="0"/>
              <a:t> </a:t>
            </a:r>
            <a:r>
              <a:rPr lang="sk-SK" sz="2000" b="1" dirty="0" err="1"/>
              <a:t>predfinancovanie</a:t>
            </a:r>
            <a:r>
              <a:rPr lang="sk-SK" sz="2000" b="1" dirty="0"/>
              <a:t> + refundácia</a:t>
            </a:r>
            <a:endParaRPr lang="sk-SK" sz="20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			</a:t>
            </a:r>
          </a:p>
          <a:p>
            <a:pPr marL="82296" indent="0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 </a:t>
            </a:r>
          </a:p>
          <a:p>
            <a:pPr marL="425196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552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760640"/>
          </a:xfrm>
        </p:spPr>
        <p:txBody>
          <a:bodyPr/>
          <a:lstStyle/>
          <a:p>
            <a:pPr marL="425196" algn="ctr" fontAlgn="auto">
              <a:spcAft>
                <a:spcPts val="0"/>
              </a:spcAft>
              <a:buNone/>
              <a:defRPr/>
            </a:pPr>
            <a:r>
              <a:rPr lang="sk-SK" sz="28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Podmienky poskytnutia príspevku</a:t>
            </a:r>
            <a:endParaRPr lang="sk-SK" sz="20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800" b="1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b="1" dirty="0"/>
              <a:t>Žiadateľ nesmie: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b="1" dirty="0"/>
              <a:t>	</a:t>
            </a:r>
            <a:r>
              <a:rPr lang="sk-SK" sz="2000" dirty="0"/>
              <a:t>- byť dlžníkom na daniach, zdravotnom a sociálnom poistení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dirty="0"/>
              <a:t>	- byť v nútenej správe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dirty="0"/>
              <a:t>	- byť nelegálny zamestnávateľ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dirty="0"/>
              <a:t>	- </a:t>
            </a:r>
            <a:r>
              <a:rPr lang="sk-SK" sz="2000" dirty="0" smtClean="0"/>
              <a:t>ukončiť </a:t>
            </a:r>
            <a:r>
              <a:rPr lang="sk-SK" sz="2000" dirty="0"/>
              <a:t>fyzickú realizáciu HAP pred predložením </a:t>
            </a:r>
            <a:r>
              <a:rPr lang="sk-SK" sz="2000" dirty="0" err="1"/>
              <a:t>ŽoNFP</a:t>
            </a:r>
            <a:endParaRPr lang="sk-SK" sz="2000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2000" b="1" dirty="0" smtClean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b="1" dirty="0" smtClean="0"/>
              <a:t>Žiadateľ </a:t>
            </a:r>
            <a:r>
              <a:rPr lang="sk-SK" sz="2000" b="1" dirty="0"/>
              <a:t>musí preukázať: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b="1" dirty="0"/>
              <a:t>	</a:t>
            </a:r>
            <a:r>
              <a:rPr lang="sk-SK" sz="2000" dirty="0"/>
              <a:t>- spôsobilosť na spolufinancovanie projektu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dirty="0"/>
              <a:t>	- schválený </a:t>
            </a:r>
            <a:r>
              <a:rPr lang="sk-SK" sz="2000" dirty="0" smtClean="0"/>
              <a:t>program </a:t>
            </a:r>
            <a:r>
              <a:rPr lang="sk-SK" sz="2000" dirty="0"/>
              <a:t>rozvoja obce a 		   	  	  územnoplánovaciu dokumentáciu, ak </a:t>
            </a:r>
            <a:r>
              <a:rPr lang="sk-SK" sz="2000" dirty="0" smtClean="0"/>
              <a:t>relevantné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dirty="0"/>
              <a:t>	</a:t>
            </a:r>
            <a:r>
              <a:rPr lang="sk-SK" sz="2000" dirty="0" smtClean="0"/>
              <a:t>- </a:t>
            </a:r>
            <a:r>
              <a:rPr lang="sk-SK" sz="2000" dirty="0"/>
              <a:t>že štatutárny orgán ani splnomocnená osoba neboli právoplatne 	</a:t>
            </a:r>
            <a:r>
              <a:rPr lang="sk-SK" sz="2000" dirty="0" smtClean="0"/>
              <a:t>   odsúdení </a:t>
            </a:r>
            <a:r>
              <a:rPr lang="sk-SK" sz="2000" dirty="0"/>
              <a:t>za trestný čin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dirty="0" smtClean="0"/>
              <a:t>	- </a:t>
            </a:r>
            <a:r>
              <a:rPr lang="sk-SK" sz="2000" dirty="0"/>
              <a:t>splnenie podmienok 3D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2000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dirty="0"/>
              <a:t>	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b="1" dirty="0"/>
              <a:t>	</a:t>
            </a:r>
            <a:endParaRPr lang="sk-SK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fontAlgn="auto">
              <a:spcAft>
                <a:spcPts val="0"/>
              </a:spcAft>
              <a:buNone/>
              <a:defRPr/>
            </a:pPr>
            <a:endParaRPr lang="sk-SK" sz="20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			</a:t>
            </a:r>
          </a:p>
          <a:p>
            <a:pPr marL="82296" indent="0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 </a:t>
            </a:r>
          </a:p>
          <a:p>
            <a:pPr marL="425196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650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760640"/>
          </a:xfrm>
        </p:spPr>
        <p:txBody>
          <a:bodyPr/>
          <a:lstStyle/>
          <a:p>
            <a:pPr marL="425196" algn="ctr" fontAlgn="auto">
              <a:spcAft>
                <a:spcPts val="0"/>
              </a:spcAft>
              <a:buNone/>
              <a:defRPr/>
            </a:pPr>
            <a:r>
              <a:rPr lang="sk-SK" sz="28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Hlavná aktivita</a:t>
            </a:r>
            <a:endParaRPr lang="sk-SK" sz="20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800" b="1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b="1" dirty="0"/>
              <a:t>„Podpora vysporiadania pozemkov postupom jednoduchých pozemkových úprav</a:t>
            </a:r>
            <a:r>
              <a:rPr lang="sk-SK" sz="2000" b="1" dirty="0" smtClean="0"/>
              <a:t>.“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dirty="0" smtClean="0"/>
              <a:t>Podpora </a:t>
            </a:r>
            <a:r>
              <a:rPr lang="sk-SK" sz="2000" dirty="0"/>
              <a:t>bude zameraná na realizáciu:</a:t>
            </a:r>
          </a:p>
          <a:p>
            <a:pPr marL="539496" indent="-457200" algn="just" fontAlgn="auto">
              <a:spcAft>
                <a:spcPts val="0"/>
              </a:spcAft>
              <a:buFont typeface="+mj-lt"/>
              <a:buAutoNum type="alphaLcParenR"/>
              <a:defRPr/>
            </a:pPr>
            <a:r>
              <a:rPr lang="sk-SK" sz="2000" dirty="0" smtClean="0"/>
              <a:t>usporiadania </a:t>
            </a:r>
            <a:r>
              <a:rPr lang="sk-SK" sz="2000" dirty="0"/>
              <a:t>vlastníckych a užívacích pomerov k pozemkom, ktoré sa nachádzajú pod osídleniami MRK  </a:t>
            </a:r>
            <a:r>
              <a:rPr lang="sk-SK" sz="2000" b="1" dirty="0"/>
              <a:t>(prvý obvod)</a:t>
            </a:r>
            <a:r>
              <a:rPr lang="sk-SK" sz="2000" dirty="0"/>
              <a:t>,</a:t>
            </a:r>
          </a:p>
          <a:p>
            <a:pPr marL="539496" indent="-457200" algn="just" fontAlgn="auto">
              <a:spcAft>
                <a:spcPts val="0"/>
              </a:spcAft>
              <a:buFont typeface="+mj-lt"/>
              <a:buAutoNum type="alphaLcParenR"/>
              <a:defRPr/>
            </a:pPr>
            <a:r>
              <a:rPr lang="sk-SK" sz="2000" dirty="0" smtClean="0"/>
              <a:t>usporiadania </a:t>
            </a:r>
            <a:r>
              <a:rPr lang="sk-SK" sz="2000" dirty="0"/>
              <a:t>vlastníckych a užívacích pomerov k pozemkom priamo nadväzujúcich na osídlenie MRK, tzn. nadväzujúcich na prvý obvod, vzhľadom na ich budúce použitie na iné účely ako je hospodárenie na pôde  </a:t>
            </a:r>
            <a:r>
              <a:rPr lang="sk-SK" sz="2000" b="1" dirty="0"/>
              <a:t>(druhý obvod),</a:t>
            </a:r>
          </a:p>
          <a:p>
            <a:pPr marL="539496" indent="-457200" algn="just" fontAlgn="auto">
              <a:spcAft>
                <a:spcPts val="0"/>
              </a:spcAft>
              <a:buFont typeface="+mj-lt"/>
              <a:buAutoNum type="alphaLcParenR"/>
              <a:defRPr/>
            </a:pPr>
            <a:r>
              <a:rPr lang="sk-SK" sz="2000" dirty="0" smtClean="0"/>
              <a:t>činnosti </a:t>
            </a:r>
            <a:r>
              <a:rPr lang="sk-SK" sz="2000" dirty="0"/>
              <a:t>konzultanta JPÚ pred podaním žiadosti o povolenie JPÚ a/alebo počas prípravného konania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2000" dirty="0" smtClean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dirty="0" smtClean="0"/>
              <a:t>Spôsoby </a:t>
            </a:r>
            <a:r>
              <a:rPr lang="sk-SK" sz="2000" dirty="0"/>
              <a:t>realizácie hlavnej aktivity pod písm. a) a pod písm. b) sú samostatné správne konania o JPÚ </a:t>
            </a:r>
            <a:r>
              <a:rPr lang="sk-SK" sz="2000" dirty="0" smtClean="0"/>
              <a:t>na príslušných okresných úradoch. </a:t>
            </a:r>
            <a:endParaRPr lang="sk-SK" sz="2000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2000" dirty="0"/>
          </a:p>
          <a:p>
            <a:pPr marL="425196" fontAlgn="auto">
              <a:spcAft>
                <a:spcPts val="0"/>
              </a:spcAft>
              <a:buNone/>
              <a:defRPr/>
            </a:pPr>
            <a:r>
              <a:rPr lang="sk-SK" sz="2000" dirty="0"/>
              <a:t>			</a:t>
            </a: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</a:t>
            </a:r>
          </a:p>
          <a:p>
            <a:pPr marL="82296" indent="0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 </a:t>
            </a:r>
          </a:p>
          <a:p>
            <a:pPr marL="425196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340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67544" y="332656"/>
            <a:ext cx="8352928" cy="5760640"/>
          </a:xfrm>
          <a:noFill/>
        </p:spPr>
        <p:txBody>
          <a:bodyPr/>
          <a:lstStyle/>
          <a:p>
            <a:pPr marL="425196" algn="ctr" fontAlgn="auto">
              <a:spcAft>
                <a:spcPts val="0"/>
              </a:spcAft>
              <a:buNone/>
              <a:defRPr/>
            </a:pPr>
            <a:r>
              <a:rPr lang="sk-SK" sz="28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Podmienky </a:t>
            </a:r>
            <a:r>
              <a:rPr lang="sk-SK" sz="28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realizácie hlavnej aktivity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2000" b="1" dirty="0" smtClean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b="1" dirty="0" smtClean="0"/>
              <a:t>Osídlením </a:t>
            </a:r>
            <a:r>
              <a:rPr lang="sk-SK" sz="2000" b="1" dirty="0"/>
              <a:t>MRK </a:t>
            </a:r>
            <a:r>
              <a:rPr lang="sk-SK" sz="2000" dirty="0"/>
              <a:t>sa rozumie sídelná koncentrácia obydlí obývaných prevažne priestorovo alebo sociálne vylúčenými skupinami obyvateľstva, </a:t>
            </a:r>
            <a:r>
              <a:rPr lang="sk-SK" sz="2000" b="1" dirty="0"/>
              <a:t>ktorého rozsah a obvod bol identifikovaný v národnom projekte</a:t>
            </a:r>
            <a:r>
              <a:rPr lang="sk-SK" sz="2000" dirty="0"/>
              <a:t>, vrátane prípadného zväčšenia tohto obvodu oproti rozsahu identifikovaného v národnom projekte, napr. z dôvodu dodatočnej existujúcej výstavby obydlí, ktoré tvorí jeden celok tzv.  prvý </a:t>
            </a:r>
            <a:r>
              <a:rPr lang="sk-SK" sz="2000" dirty="0" smtClean="0"/>
              <a:t>obvod.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2000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dirty="0" smtClean="0"/>
              <a:t>1 </a:t>
            </a:r>
            <a:r>
              <a:rPr lang="sk-SK" sz="2000" dirty="0" err="1" smtClean="0"/>
              <a:t>ŽoNFP</a:t>
            </a:r>
            <a:r>
              <a:rPr lang="sk-SK" sz="2000" dirty="0" smtClean="0"/>
              <a:t> = 1 osídlenie MRK (prvý obvod) 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dirty="0" smtClean="0"/>
              <a:t>alebo 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dirty="0"/>
              <a:t>1 </a:t>
            </a:r>
            <a:r>
              <a:rPr lang="sk-SK" sz="2000" dirty="0" err="1"/>
              <a:t>ŽoNFP</a:t>
            </a:r>
            <a:r>
              <a:rPr lang="sk-SK" sz="2000" dirty="0"/>
              <a:t> = 1 </a:t>
            </a:r>
            <a:r>
              <a:rPr lang="sk-SK" sz="2000" dirty="0" smtClean="0"/>
              <a:t>osídlenie MRK (prvý obvod) a jeho rozšírenie (druhý obvod)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2469721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957263" y="274638"/>
            <a:ext cx="8186737" cy="8509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4294967295"/>
          </p:nvPr>
        </p:nvSpPr>
        <p:spPr>
          <a:xfrm>
            <a:off x="611188" y="233363"/>
            <a:ext cx="8532812" cy="5761037"/>
          </a:xfrm>
          <a:noFill/>
        </p:spPr>
        <p:txBody>
          <a:bodyPr/>
          <a:lstStyle/>
          <a:p>
            <a:pPr marL="425196" algn="ctr" fontAlgn="auto">
              <a:spcAft>
                <a:spcPts val="0"/>
              </a:spcAft>
              <a:buNone/>
              <a:defRPr/>
            </a:pPr>
            <a:r>
              <a:rPr lang="sk-SK" sz="28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Podmienky realizácie hlavnej aktivity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2000" dirty="0" smtClean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dirty="0" smtClean="0"/>
              <a:t>Žiadateľ </a:t>
            </a:r>
            <a:r>
              <a:rPr lang="sk-SK" sz="2000" dirty="0"/>
              <a:t>nesmie ukončiť fyzickú realizáciu hlavnej aktivity  projektu, </a:t>
            </a:r>
            <a:r>
              <a:rPr lang="sk-SK" sz="2000" dirty="0" err="1"/>
              <a:t>t.j</a:t>
            </a:r>
            <a:r>
              <a:rPr lang="sk-SK" sz="2000" dirty="0"/>
              <a:t>. plne zrealizovať hlavnú aktivitu projektu, pred predložením </a:t>
            </a:r>
            <a:r>
              <a:rPr lang="sk-SK" sz="2000" dirty="0" err="1"/>
              <a:t>ŽoNFP</a:t>
            </a:r>
            <a:r>
              <a:rPr lang="sk-SK" sz="2000" dirty="0"/>
              <a:t> na </a:t>
            </a:r>
            <a:r>
              <a:rPr lang="sk-SK" sz="2000" dirty="0" smtClean="0"/>
              <a:t>SO.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2000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dirty="0" smtClean="0"/>
              <a:t>Realizáciou projektu sa </a:t>
            </a:r>
            <a:r>
              <a:rPr lang="sk-SK" sz="2000" dirty="0"/>
              <a:t>za každý realizovaný </a:t>
            </a:r>
            <a:r>
              <a:rPr lang="sk-SK" sz="2000" dirty="0" smtClean="0"/>
              <a:t>obvod musí dosiahnuť </a:t>
            </a:r>
            <a:r>
              <a:rPr lang="sk-SK" sz="2000" b="1" dirty="0"/>
              <a:t>min. ukončenie 6. etapy JPÚ</a:t>
            </a:r>
            <a:r>
              <a:rPr lang="sk-SK" sz="2000" dirty="0"/>
              <a:t>, a to „Rozdeľovací plán vo forme </a:t>
            </a:r>
            <a:r>
              <a:rPr lang="sk-SK" sz="2000" dirty="0" err="1"/>
              <a:t>umiestňovacieho</a:t>
            </a:r>
            <a:r>
              <a:rPr lang="sk-SK" sz="2000" dirty="0"/>
              <a:t> </a:t>
            </a:r>
            <a:r>
              <a:rPr lang="sk-SK" sz="2000" dirty="0" smtClean="0"/>
              <a:t>         a vytyčovacieho </a:t>
            </a:r>
            <a:r>
              <a:rPr lang="sk-SK" sz="2000" dirty="0"/>
              <a:t>plánu“, ktorý bol schválený správnym </a:t>
            </a:r>
            <a:r>
              <a:rPr lang="sk-SK" sz="2000" dirty="0" smtClean="0"/>
              <a:t>orgánom.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2000" b="1" dirty="0" smtClean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b="1" dirty="0" smtClean="0"/>
              <a:t>Vysporiadaním </a:t>
            </a:r>
            <a:r>
              <a:rPr lang="sk-SK" sz="2000" b="1" dirty="0"/>
              <a:t>pozemkov </a:t>
            </a:r>
            <a:r>
              <a:rPr lang="sk-SK" sz="2000" dirty="0"/>
              <a:t>na účely tejto výzvy sa rozumie stav, kedy vlastníkom dotknutých pozemkov sa stane obec na základe rozhodnutia o schválení vykonania projektu jednoduchých pozemkových úprav podľa § 14 ods. 4 zákona o pozemkových úpravách. 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dirty="0"/>
              <a:t>Obec bude následne na vysporiadaných pozemkoch realizovať opatrenia, ktoré budú viesť k zlepšeniu štandardov hygieny bývania MRK.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4054793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8448069"/>
              </p:ext>
            </p:extLst>
          </p:nvPr>
        </p:nvGraphicFramePr>
        <p:xfrm>
          <a:off x="-255588" y="839788"/>
          <a:ext cx="9444038" cy="56855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Dokument" r:id="rId3" imgW="5818116" imgH="3402962" progId="Word.Document.12">
                  <p:embed/>
                </p:oleObj>
              </mc:Choice>
              <mc:Fallback>
                <p:oleObj name="Dokument" r:id="rId3" imgW="5818116" imgH="340296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255588" y="839788"/>
                        <a:ext cx="9444038" cy="56855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66181261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14399</TotalTime>
  <Words>1710</Words>
  <Application>Microsoft Office PowerPoint</Application>
  <PresentationFormat>Prezentácia na obrazovke (4:3)</PresentationFormat>
  <Paragraphs>245</Paragraphs>
  <Slides>23</Slides>
  <Notes>0</Notes>
  <HiddenSlides>0</HiddenSlides>
  <MMClips>0</MMClips>
  <ScaleCrop>false</ScaleCrop>
  <HeadingPairs>
    <vt:vector size="8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snímok</vt:lpstr>
      </vt:variant>
      <vt:variant>
        <vt:i4>23</vt:i4>
      </vt:variant>
    </vt:vector>
  </HeadingPairs>
  <TitlesOfParts>
    <vt:vector size="30" baseType="lpstr">
      <vt:lpstr>Arial</vt:lpstr>
      <vt:lpstr>Calibri</vt:lpstr>
      <vt:lpstr>Verdana</vt:lpstr>
      <vt:lpstr>WenQuanYi Zen Hei</vt:lpstr>
      <vt:lpstr>Motív Office</vt:lpstr>
      <vt:lpstr>1_Motív Office</vt:lpstr>
      <vt:lpstr>Dokument</vt:lpstr>
      <vt:lpstr>OPERAČNÝ PROGRAM  ĽUDSKÉ ZDROJE</vt:lpstr>
      <vt:lpstr>  </vt:lpstr>
      <vt:lpstr>  </vt:lpstr>
      <vt:lpstr>  </vt:lpstr>
      <vt:lpstr>  </vt:lpstr>
      <vt:lpstr>  </vt:lpstr>
      <vt:lpstr>  </vt:lpstr>
      <vt:lpstr>  </vt:lpstr>
      <vt:lpstr>Prezentácia programu PowerPoint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paul sly</dc:creator>
  <cp:lastModifiedBy>metodika 12</cp:lastModifiedBy>
  <cp:revision>330</cp:revision>
  <cp:lastPrinted>2020-02-20T09:53:33Z</cp:lastPrinted>
  <dcterms:created xsi:type="dcterms:W3CDTF">2015-06-03T20:40:01Z</dcterms:created>
  <dcterms:modified xsi:type="dcterms:W3CDTF">2020-11-23T15:27:10Z</dcterms:modified>
</cp:coreProperties>
</file>