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71" r:id="rId4"/>
    <p:sldId id="337" r:id="rId5"/>
    <p:sldId id="328" r:id="rId6"/>
    <p:sldId id="329" r:id="rId7"/>
    <p:sldId id="330" r:id="rId8"/>
    <p:sldId id="336" r:id="rId9"/>
    <p:sldId id="343" r:id="rId10"/>
    <p:sldId id="345" r:id="rId11"/>
    <p:sldId id="339" r:id="rId12"/>
    <p:sldId id="346" r:id="rId13"/>
    <p:sldId id="295" r:id="rId14"/>
    <p:sldId id="342" r:id="rId15"/>
    <p:sldId id="344" r:id="rId16"/>
    <p:sldId id="352" r:id="rId17"/>
    <p:sldId id="351" r:id="rId18"/>
    <p:sldId id="340" r:id="rId19"/>
    <p:sldId id="347" r:id="rId20"/>
    <p:sldId id="334" r:id="rId21"/>
    <p:sldId id="335" r:id="rId22"/>
    <p:sldId id="341" r:id="rId23"/>
    <p:sldId id="313" r:id="rId24"/>
    <p:sldId id="350" r:id="rId25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tnerskadohoda.gov.sk/302-sk/usmernenia-a-manualy/" TargetMode="External"/><Relationship Id="rId7" Type="http://schemas.openxmlformats.org/officeDocument/2006/relationships/hyperlink" Target="https://www.mpsr.sk/metodicky-navod-mprv-sr-c-5644-2020-3010-na-pripravne-konania-pozemkovych-uprav/22-23-22-15033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minv.sk/swift_data/source/romovia/publikacie/Sprievodca%20vysporiadanim%20pozemkov%20v%20obciach%20s%20romskymi%20osidleniami.pdf" TargetMode="External"/><Relationship Id="rId5" Type="http://schemas.openxmlformats.org/officeDocument/2006/relationships/hyperlink" Target="http://www.minv.sk/?aktualne-vyzvy-na-predkladanie-ziadosti-o-nenavratny-financny-prispevok&amp;sprava=vyzva-zamerana-na-podporu-vysporiadania-majetko-pravnych-vztahov-k-pozemkom-v-obciach-s-pritomnostou-mrk" TargetMode="External"/><Relationship Id="rId4" Type="http://schemas.openxmlformats.org/officeDocument/2006/relationships/hyperlink" Target="http://www.minv.sk/?casto-kladene-otazky-faq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zef.rosko@minv.sk" TargetMode="External"/><Relationship Id="rId5" Type="http://schemas.openxmlformats.org/officeDocument/2006/relationships/hyperlink" Target="mailto:.fejes@minv.sk" TargetMode="External"/><Relationship Id="rId4" Type="http://schemas.openxmlformats.org/officeDocument/2006/relationships/hyperlink" Target="mailto:.korec@minv.sk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Integrácia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365104"/>
            <a:ext cx="36724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vysporiadania majetkovoprávnych vzťahov     k pozemkom v obciach               s prítomnosťou MRK postupom jednoduchých pozemkových úprav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latin typeface="Arial" charset="0"/>
              <a:cs typeface="WenQuanYi Zen Hei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OPLZ-PO5-2020-4</a:t>
            </a:r>
            <a:endParaRPr lang="sk-SK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Podmienky realizácie druhého obvodu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Podmienka realizácie aktivít priamo v osídlení MRK,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Druhý obvod musí byť priamo spojený s prvým obvodom,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Účel vysporiadania:</a:t>
            </a:r>
            <a:r>
              <a:rPr lang="sk-SK" sz="2000" dirty="0" smtClean="0"/>
              <a:t> budúca zástavba, realizácie inžinierskych sietí, rozšírenie obytnej zóny,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dosiahnutie </a:t>
            </a:r>
            <a:r>
              <a:rPr lang="sk-SK" sz="2000" dirty="0"/>
              <a:t>min. ukončenie 6. etapy JPÚ, a to „Rozdeľovací plán vo forme </a:t>
            </a:r>
            <a:r>
              <a:rPr lang="sk-SK" sz="2000" dirty="0" err="1"/>
              <a:t>umiestňovacieho</a:t>
            </a:r>
            <a:r>
              <a:rPr lang="sk-SK" sz="2000" dirty="0"/>
              <a:t> a vytyčovacieho plánu“, ktorý bol schválený správnym </a:t>
            </a:r>
            <a:r>
              <a:rPr lang="sk-SK" sz="2000" dirty="0" smtClean="0"/>
              <a:t>orgánom,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Výška oprávnených výdavkov </a:t>
            </a:r>
            <a:r>
              <a:rPr lang="sk-SK" sz="2000" dirty="0" smtClean="0"/>
              <a:t>- max</a:t>
            </a:r>
            <a:r>
              <a:rPr lang="sk-SK" sz="2000" dirty="0"/>
              <a:t>. </a:t>
            </a:r>
            <a:r>
              <a:rPr lang="sk-SK" sz="2000" dirty="0" smtClean="0"/>
              <a:t>50</a:t>
            </a:r>
            <a:r>
              <a:rPr lang="sk-SK" sz="2000" dirty="0"/>
              <a:t>% z oprávnených výdavkov na samotné spracovanie a vykonanie projektu JPÚ prvého </a:t>
            </a:r>
            <a:r>
              <a:rPr lang="sk-SK" sz="2000" dirty="0" smtClean="0"/>
              <a:t>obvodu.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endParaRPr lang="sk-SK" sz="20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31741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podmienky realizácie druhého obvodu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Podmienky 3D 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 algn="just">
              <a:buNone/>
              <a:defRPr/>
            </a:pPr>
            <a:r>
              <a:rPr lang="sk-SK" sz="2000" dirty="0"/>
              <a:t>Primárne sa kladie dôraz na vysporiadanie majetkovo-právnych </a:t>
            </a:r>
            <a:r>
              <a:rPr lang="sk-SK" sz="2000" dirty="0" smtClean="0"/>
              <a:t>vzťahov             </a:t>
            </a:r>
            <a:r>
              <a:rPr lang="sk-SK" sz="2000" dirty="0"/>
              <a:t>k pozemkom v osídlení MRK, rozšírenie </a:t>
            </a:r>
            <a:r>
              <a:rPr lang="sk-SK" sz="2000" dirty="0" smtClean="0"/>
              <a:t>osídlenia,  </a:t>
            </a:r>
            <a:r>
              <a:rPr lang="sk-SK" sz="2000" dirty="0" err="1"/>
              <a:t>t.j</a:t>
            </a:r>
            <a:r>
              <a:rPr lang="sk-SK" sz="2000" dirty="0"/>
              <a:t>. realizácia druhého obvodu formou JPÚ je možná len v pozícii C alebo v pozícii D za podmienky, že sa realizuje aj pozícia C. </a:t>
            </a:r>
            <a:endParaRPr lang="sk-SK" sz="2000" dirty="0" smtClean="0"/>
          </a:p>
          <a:p>
            <a:pPr marL="0" indent="0" algn="just">
              <a:buNone/>
              <a:defRPr/>
            </a:pPr>
            <a:endParaRPr lang="sk-SK" sz="2000" dirty="0"/>
          </a:p>
          <a:p>
            <a:pPr marL="0" indent="0" algn="just">
              <a:buNone/>
              <a:defRPr/>
            </a:pPr>
            <a:endParaRPr lang="sk-SK" sz="2000" dirty="0" smtClean="0"/>
          </a:p>
          <a:p>
            <a:pPr marL="0" indent="0" algn="just">
              <a:buNone/>
              <a:defRPr/>
            </a:pPr>
            <a:endParaRPr lang="sk-SK" sz="2000" dirty="0"/>
          </a:p>
          <a:p>
            <a:pPr marL="0" indent="0" algn="just">
              <a:buNone/>
              <a:defRPr/>
            </a:pPr>
            <a:endParaRPr lang="sk-SK" sz="2000" dirty="0" smtClean="0"/>
          </a:p>
          <a:p>
            <a:pPr marL="0" indent="0" algn="just">
              <a:buNone/>
              <a:defRPr/>
            </a:pPr>
            <a:endParaRPr lang="sk-SK" sz="2000" dirty="0"/>
          </a:p>
          <a:p>
            <a:pPr lvl="0">
              <a:buFontTx/>
              <a:buChar char="-"/>
            </a:pPr>
            <a:endParaRPr lang="sk-SK" sz="1600" dirty="0" smtClean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578268"/>
            <a:ext cx="6120680" cy="1794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793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právnené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výdavky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Priame </a:t>
            </a:r>
            <a:r>
              <a:rPr lang="sk-SK" sz="2000" b="1" dirty="0"/>
              <a:t>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Spracovanie a vykonanie projektu JPÚ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+ možné navýšenie max. do sumy 10%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Konzultant JPÚ</a:t>
            </a:r>
          </a:p>
          <a:p>
            <a:pPr marL="0" indent="0" algn="just">
              <a:buNone/>
            </a:pPr>
            <a:r>
              <a:rPr lang="sk-SK" sz="2000" dirty="0" smtClean="0"/>
              <a:t>	Max. </a:t>
            </a:r>
            <a:r>
              <a:rPr lang="sk-SK" sz="2000" dirty="0"/>
              <a:t>70,00 EUR/hod a zároveň </a:t>
            </a:r>
            <a:r>
              <a:rPr lang="sk-SK" sz="2000" dirty="0" smtClean="0"/>
              <a:t>max. na </a:t>
            </a:r>
            <a:r>
              <a:rPr lang="sk-SK" sz="2000" dirty="0"/>
              <a:t>jeden obvod </a:t>
            </a:r>
            <a:r>
              <a:rPr lang="sk-SK" sz="2000" dirty="0" smtClean="0"/>
              <a:t>2 </a:t>
            </a:r>
            <a:r>
              <a:rPr lang="sk-SK" sz="2000" dirty="0"/>
              <a:t>100,00 EUR</a:t>
            </a:r>
          </a:p>
          <a:p>
            <a:pPr marL="0" indent="0">
              <a:buNone/>
            </a:pPr>
            <a:r>
              <a:rPr lang="sk-SK" sz="2000" dirty="0" smtClean="0"/>
              <a:t>	Max</a:t>
            </a:r>
            <a:r>
              <a:rPr lang="sk-SK" sz="2000" dirty="0"/>
              <a:t>. </a:t>
            </a:r>
            <a:r>
              <a:rPr lang="sk-SK" sz="2000" dirty="0" smtClean="0"/>
              <a:t>59,00 </a:t>
            </a:r>
            <a:r>
              <a:rPr lang="sk-SK" sz="2000" dirty="0"/>
              <a:t>EUR/hod a zároveň max</a:t>
            </a:r>
            <a:r>
              <a:rPr lang="sk-SK" sz="2000" dirty="0" smtClean="0"/>
              <a:t>. na </a:t>
            </a:r>
            <a:r>
              <a:rPr lang="sk-SK" sz="2000" dirty="0"/>
              <a:t>jeden obvod </a:t>
            </a:r>
            <a:r>
              <a:rPr lang="sk-SK" sz="2000" dirty="0" smtClean="0"/>
              <a:t>1 770,00 </a:t>
            </a:r>
            <a:r>
              <a:rPr lang="sk-SK" sz="2000" dirty="0"/>
              <a:t>EUR</a:t>
            </a: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Nepriame </a:t>
            </a:r>
            <a:r>
              <a:rPr lang="sk-SK" sz="2000" b="1" dirty="0"/>
              <a:t>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Realizácia procesu VO 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Externý </a:t>
            </a:r>
            <a:r>
              <a:rPr lang="sk-SK" sz="2000" dirty="0"/>
              <a:t>manažment 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Interný </a:t>
            </a:r>
            <a:r>
              <a:rPr lang="sk-SK" sz="2000" dirty="0"/>
              <a:t>manažment </a:t>
            </a:r>
            <a:endParaRPr lang="sk-SK" sz="20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Celkové oprávnené výdavky (COV)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u="sng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Max. výška COV nie je stanovená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Hodnota </a:t>
            </a:r>
            <a:r>
              <a:rPr lang="sk-SK" sz="2000" b="1" dirty="0"/>
              <a:t>COV </a:t>
            </a:r>
            <a:r>
              <a:rPr lang="sk-SK" sz="2000" dirty="0"/>
              <a:t>= výdavky súvisiace so spracovaním a vykonaním projektu JPÚ + navýšenie v prípade zmeny + Ostatné oprávnené výdavky (napr. činnosť konzultanta JPÚ / projektový manažment (interný/externý) / náklady súvisiace s </a:t>
            </a:r>
            <a:r>
              <a:rPr lang="sk-SK" sz="2000" dirty="0" smtClean="0"/>
              <a:t>procesom </a:t>
            </a:r>
            <a:r>
              <a:rPr lang="sk-SK" sz="2000" dirty="0"/>
              <a:t>VO</a:t>
            </a:r>
            <a:r>
              <a:rPr lang="sk-SK" sz="2000" dirty="0" smtClean="0"/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677625"/>
              </p:ext>
            </p:extLst>
          </p:nvPr>
        </p:nvGraphicFramePr>
        <p:xfrm>
          <a:off x="971600" y="3284984"/>
          <a:ext cx="828092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kument" r:id="rId4" imgW="5824580" imgH="1331859" progId="Word.Document.12">
                  <p:embed/>
                </p:oleObj>
              </mc:Choice>
              <mc:Fallback>
                <p:oleObj name="Dokument" r:id="rId4" imgW="5824580" imgH="13318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3284984"/>
                        <a:ext cx="8280920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82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31540" y="233872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Spracovanie a vykonanie projektu JPÚ 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07009"/>
              </p:ext>
            </p:extLst>
          </p:nvPr>
        </p:nvGraphicFramePr>
        <p:xfrm>
          <a:off x="1202495" y="971200"/>
          <a:ext cx="6480720" cy="2296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kument" r:id="rId4" imgW="5837149" imgH="1761677" progId="Word.Document.12">
                  <p:embed/>
                </p:oleObj>
              </mc:Choice>
              <mc:Fallback>
                <p:oleObj name="Dokument" r:id="rId4" imgW="5837149" imgH="17616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2495" y="971200"/>
                        <a:ext cx="6480720" cy="2296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54167"/>
              </p:ext>
            </p:extLst>
          </p:nvPr>
        </p:nvGraphicFramePr>
        <p:xfrm>
          <a:off x="1202495" y="3114192"/>
          <a:ext cx="6477651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kument" r:id="rId6" imgW="5818116" imgH="2404606" progId="Word.Document.12">
                  <p:embed/>
                </p:oleObj>
              </mc:Choice>
              <mc:Fallback>
                <p:oleObj name="Dokument" r:id="rId6" imgW="5818116" imgH="24046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02495" y="3114192"/>
                        <a:ext cx="6477651" cy="280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825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31540" y="233872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Príklad výpočtu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oprávnených výdavkov za spracovanie                    a vykonanie projektu JPÚ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Prvý </a:t>
            </a:r>
            <a:r>
              <a:rPr lang="sk-SK" sz="2000" b="1" dirty="0"/>
              <a:t>obvod </a:t>
            </a:r>
            <a:r>
              <a:rPr lang="sk-SK" sz="2000" dirty="0"/>
              <a:t>- </a:t>
            </a:r>
            <a:r>
              <a:rPr lang="sk-SK" sz="2000" dirty="0" smtClean="0"/>
              <a:t>výmera </a:t>
            </a:r>
            <a:r>
              <a:rPr lang="sk-SK" sz="2000" dirty="0"/>
              <a:t>20 542m2, </a:t>
            </a:r>
            <a:r>
              <a:rPr lang="sk-SK" sz="2000" dirty="0" smtClean="0"/>
              <a:t>počet </a:t>
            </a:r>
            <a:r>
              <a:rPr lang="sk-SK" sz="2000" dirty="0"/>
              <a:t>vlastníkov 250 a </a:t>
            </a:r>
            <a:r>
              <a:rPr lang="sk-SK" sz="2000" dirty="0" smtClean="0"/>
              <a:t>počet </a:t>
            </a:r>
            <a:r>
              <a:rPr lang="sk-SK" sz="2000" dirty="0"/>
              <a:t>obydlí </a:t>
            </a:r>
            <a:r>
              <a:rPr lang="sk-SK" sz="2000" dirty="0" smtClean="0"/>
              <a:t>150.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Výpočet</a:t>
            </a:r>
            <a:r>
              <a:rPr lang="sk-SK" sz="2000" dirty="0"/>
              <a:t>: max. hodnota 20 542 x 1,34€ x </a:t>
            </a:r>
            <a:r>
              <a:rPr lang="sk-SK" sz="2000" dirty="0" err="1"/>
              <a:t>koef</a:t>
            </a:r>
            <a:r>
              <a:rPr lang="sk-SK" sz="2000" dirty="0"/>
              <a:t>. 1,194 = 32 866,38€.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K tejto hodnote si môže žiadateľ následne pripočítať výdavky na navýšenie    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v prípade </a:t>
            </a:r>
            <a:r>
              <a:rPr lang="sk-SK" sz="2000" dirty="0"/>
              <a:t>zmeny výšky výdavkov na realizáciu JPÚ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 </a:t>
            </a:r>
            <a:r>
              <a:rPr lang="sk-SK" sz="2000" dirty="0" smtClean="0"/>
              <a:t>     (</a:t>
            </a:r>
            <a:r>
              <a:rPr lang="sk-SK" sz="2000" dirty="0"/>
              <a:t>Napr. na základe Rozhodnutia o povolení JPÚ príslušným orgánom, max. však do výšky 10 % zo sumy na spracovanie a vykonanie projektu JPÚ, 10 % x 32 866,38€ = 3 286,64 €), </a:t>
            </a:r>
            <a:endParaRPr lang="sk-SK" sz="2000" dirty="0" smtClean="0"/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činnosť </a:t>
            </a:r>
            <a:r>
              <a:rPr lang="sk-SK" sz="2000" dirty="0"/>
              <a:t>a výkon konzultanta JPÚ a ostatné oprávnené výdavky.</a:t>
            </a:r>
          </a:p>
          <a:p>
            <a:pPr marL="0" indent="0" algn="just">
              <a:buNone/>
              <a:defRPr/>
            </a:pPr>
            <a:r>
              <a:rPr lang="sk-SK" sz="2000" dirty="0"/>
              <a:t>V prípade realizácie </a:t>
            </a:r>
            <a:r>
              <a:rPr lang="sk-SK" sz="2000" b="1" dirty="0"/>
              <a:t>druhého obvodu</a:t>
            </a:r>
            <a:r>
              <a:rPr lang="sk-SK" sz="2000" dirty="0"/>
              <a:t>, maximálna hodnota oprávnených výdavkov na realizáciu tohto obvodu predstavuje 50 % z oprávnených výdavkov na samotné spracovanie a vykonanie projektu JPÚ prvého obvodu a zároveň nesmie presiahnuť 50 % súčtu oprávnených výdavkov prvého obvodu na samotné spracovanie a vykonanie projektu JPÚ +  navýšenie v prípade zmeny výšky výdavkov na realizáciu JPÚ.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8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31540" y="233872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Príklad výpočtu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oprávnených výdavkov za spracovanie                    a vykonanie projektu JPÚ</a:t>
            </a:r>
          </a:p>
          <a:p>
            <a:pPr marL="0" indent="0" algn="just">
              <a:buNone/>
              <a:defRPr/>
            </a:pPr>
            <a:endParaRPr lang="sk-SK" sz="2000" dirty="0" smtClean="0"/>
          </a:p>
          <a:p>
            <a:pPr marL="0" indent="0" algn="just">
              <a:buNone/>
              <a:defRPr/>
            </a:pPr>
            <a:r>
              <a:rPr lang="sk-SK" sz="2000" dirty="0" smtClean="0"/>
              <a:t>Na </a:t>
            </a:r>
            <a:r>
              <a:rPr lang="sk-SK" sz="2000" dirty="0"/>
              <a:t>základe uvedeného príkladu je max. oprávnená suma za druhý obvod pre spracovanie a vykonanie projektu JPÚ 50 % x 32 866,38€ = 16 433,19</a:t>
            </a:r>
            <a:r>
              <a:rPr lang="sk-SK" sz="2000" dirty="0" smtClean="0"/>
              <a:t>€                 </a:t>
            </a:r>
            <a:r>
              <a:rPr lang="sk-SK" sz="2000" dirty="0"/>
              <a:t>a zároveň druhá podmienka v prípade navýšenia zmeny výšky výdavkov na </a:t>
            </a:r>
            <a:r>
              <a:rPr lang="sk-SK" sz="2000" dirty="0" smtClean="0"/>
              <a:t>realizáciu </a:t>
            </a:r>
            <a:r>
              <a:rPr lang="sk-SK" sz="2000" dirty="0"/>
              <a:t>JPÚ je 50 % x (32 866,38€ + 3 286,64€) = 18 076,51€. </a:t>
            </a:r>
            <a:endParaRPr lang="sk-SK" sz="2000" dirty="0" smtClean="0"/>
          </a:p>
          <a:p>
            <a:pPr marL="0" indent="0" algn="just">
              <a:buNone/>
              <a:defRPr/>
            </a:pPr>
            <a:endParaRPr lang="sk-SK" sz="2000" dirty="0" smtClean="0"/>
          </a:p>
          <a:p>
            <a:pPr marL="0" indent="0" algn="just">
              <a:buNone/>
              <a:defRPr/>
            </a:pPr>
            <a:r>
              <a:rPr lang="sk-SK" sz="2000" dirty="0" smtClean="0"/>
              <a:t>Navýšenie </a:t>
            </a:r>
            <a:r>
              <a:rPr lang="sk-SK" sz="2000" dirty="0"/>
              <a:t>druhého obvodu v prípade zmeny výšky výdavkov na realizáciu JPÚ, max. do výšky 10 % zo sumy na spracovanie a vykonanie projektu JPÚ druhého </a:t>
            </a:r>
            <a:r>
              <a:rPr lang="sk-SK" sz="2000" dirty="0" smtClean="0"/>
              <a:t>obvodu.</a:t>
            </a:r>
          </a:p>
          <a:p>
            <a:pPr marL="0" indent="0" algn="just">
              <a:buNone/>
              <a:defRPr/>
            </a:pPr>
            <a:endParaRPr lang="sk-SK" sz="2000" dirty="0"/>
          </a:p>
          <a:p>
            <a:pPr marL="0" indent="0" algn="just">
              <a:buNone/>
              <a:defRPr/>
            </a:pPr>
            <a:r>
              <a:rPr lang="sk-SK" sz="2000" dirty="0"/>
              <a:t>K tejto hodnote si môže žiadateľ následne pripočítať výdavky na činnosť </a:t>
            </a:r>
            <a:r>
              <a:rPr lang="sk-SK" sz="2000" dirty="0" smtClean="0"/>
              <a:t>            a </a:t>
            </a:r>
            <a:r>
              <a:rPr lang="sk-SK" sz="2000" dirty="0"/>
              <a:t>výkon konzultanta JPÚ a ostatné oprávnené výdavky. </a:t>
            </a:r>
          </a:p>
        </p:txBody>
      </p:sp>
    </p:spTree>
    <p:extLst>
      <p:ext uri="{BB962C8B-B14F-4D97-AF65-F5344CB8AC3E}">
        <p14:creationId xmlns:p14="http://schemas.microsoft.com/office/powerpoint/2010/main" val="756538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616624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Realizácia projektu</a:t>
            </a:r>
            <a:endParaRPr lang="sk-SK" sz="2000" dirty="0" smtClean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Predloženie rozhodnutia o povolení JPÚ do 1 roka od nadobudnutia účinnosti Zmluvy o </a:t>
            </a:r>
            <a:r>
              <a:rPr lang="sk-SK" sz="2000" dirty="0" smtClean="0"/>
              <a:t>NFP.</a:t>
            </a:r>
            <a:endParaRPr lang="sk-SK" sz="2000" dirty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Ak, na základe rozhodnutia o povolení JPÚ dôjde k zmene rozsahu obvodu JPÚ, SO:</a:t>
            </a:r>
          </a:p>
          <a:p>
            <a:pPr marL="825246" lvl="1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prepočíta výšku oprávnených výdavkov za tento obvod podľa nových údajov. Výsledkom bude maximálna výška oprávnených výdavkov za spracovanie a vykonanie projektu JPU za tento obvod – do max. výšky schváleného NFP na tento výdavok.</a:t>
            </a:r>
          </a:p>
          <a:p>
            <a:pPr marL="825246" lvl="1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prepočíta </a:t>
            </a:r>
            <a:r>
              <a:rPr lang="sk-SK" sz="2000" dirty="0"/>
              <a:t>nepriame výdavky projektu vo vzťahu k priamym výdavkom</a:t>
            </a:r>
            <a:r>
              <a:rPr lang="sk-SK" sz="2000" dirty="0" smtClean="0"/>
              <a:t>.</a:t>
            </a:r>
            <a:endParaRPr lang="sk-SK" sz="2000" dirty="0"/>
          </a:p>
          <a:p>
            <a:pPr marL="825246" lvl="1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dirty="0"/>
          </a:p>
          <a:p>
            <a:pPr marL="539496" lvl="1" indent="0" algn="just" fontAlgn="auto">
              <a:spcAft>
                <a:spcPts val="0"/>
              </a:spcAft>
              <a:buNone/>
              <a:defRPr/>
            </a:pPr>
            <a:r>
              <a:rPr lang="pl-PL" sz="2000" dirty="0"/>
              <a:t>Následné monitorovanie projektu: 1 rok</a:t>
            </a:r>
          </a:p>
          <a:p>
            <a:pPr marL="539496" lvl="1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84889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616624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Špecifiká Zmluvy o poskytnutí NFP</a:t>
            </a:r>
            <a:endParaRPr lang="sk-SK" sz="2000" dirty="0" smtClean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Prijímateľ sa </a:t>
            </a:r>
            <a:r>
              <a:rPr lang="sk-SK" sz="2000" dirty="0" smtClean="0"/>
              <a:t>Zmluvou o NFP zaväzuje</a:t>
            </a:r>
            <a:r>
              <a:rPr lang="sk-SK" sz="2000" dirty="0"/>
              <a:t>, že počas Realizácie Projektu </a:t>
            </a:r>
            <a:r>
              <a:rPr lang="sk-SK" sz="2000" dirty="0" smtClean="0"/>
              <a:t>                  a </a:t>
            </a:r>
            <a:r>
              <a:rPr lang="sk-SK" sz="2000" dirty="0"/>
              <a:t>Následného monitorovania Projektu: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a) </a:t>
            </a:r>
            <a:r>
              <a:rPr lang="sk-SK" sz="2000" b="1" dirty="0"/>
              <a:t>neprevedie vlastnícke právo k vysporiadaným pozemkom na tretiu </a:t>
            </a:r>
            <a:r>
              <a:rPr lang="sk-SK" sz="2000" b="1" dirty="0" smtClean="0"/>
              <a:t>osobu</a:t>
            </a:r>
            <a:r>
              <a:rPr lang="sk-SK" sz="2000" b="1" dirty="0"/>
              <a:t>, ani na obyvateľa obydlia</a:t>
            </a:r>
            <a:r>
              <a:rPr lang="sk-SK" sz="2000" dirty="0"/>
              <a:t>;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b) bude na vysporiadaných pozemkoch realizovať opatrenia, ktoré budú viesť k zlepšeniu štandardov hygieny bývania MRK, napr. realizácia inžinierskych sietí, opatrenia smerujúce k legalizácii stavieb. Za týmto účelom môže byť bez predchádzajúceho súhlasu Poskytovateľa: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	(</a:t>
            </a:r>
            <a:r>
              <a:rPr lang="sk-SK" sz="2000" dirty="0"/>
              <a:t>i) pozemok pod obydlím alebo priľahlý pozemok prenajatý alebo </a:t>
            </a:r>
            <a:r>
              <a:rPr lang="sk-SK" sz="2000" dirty="0" smtClean="0"/>
              <a:t>	daný </a:t>
            </a:r>
            <a:r>
              <a:rPr lang="sk-SK" sz="2000" dirty="0"/>
              <a:t>do iného užívania obyvateľovi tohto obydlia,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	(</a:t>
            </a:r>
            <a:r>
              <a:rPr lang="sk-SK" sz="2000" dirty="0"/>
              <a:t>ii) pozemok určený na budúcu výstavbu prenajatý alebo daný do </a:t>
            </a:r>
            <a:r>
              <a:rPr lang="sk-SK" sz="2000" dirty="0" smtClean="0"/>
              <a:t>	iného </a:t>
            </a:r>
            <a:r>
              <a:rPr lang="sk-SK" sz="2000" dirty="0"/>
              <a:t>užívania budúcemu obyvateľovi obydlia.</a:t>
            </a:r>
          </a:p>
        </p:txBody>
      </p:sp>
    </p:spTree>
    <p:extLst>
      <p:ext uri="{BB962C8B-B14F-4D97-AF65-F5344CB8AC3E}">
        <p14:creationId xmlns:p14="http://schemas.microsoft.com/office/powerpoint/2010/main" val="263423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 smtClean="0"/>
              <a:t>Plnomocenstvo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2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Údaje na vyžiadanie výpisu z registra trestov </a:t>
            </a:r>
            <a:r>
              <a:rPr lang="sk-SK" sz="1600" dirty="0"/>
              <a:t>(ak relevantné)</a:t>
            </a:r>
            <a:r>
              <a:rPr lang="sk-SK" sz="2000" dirty="0"/>
              <a:t>/V</a:t>
            </a:r>
            <a:r>
              <a:rPr lang="sk-SK" sz="2000" dirty="0" smtClean="0"/>
              <a:t>ýpis </a:t>
            </a:r>
            <a:r>
              <a:rPr lang="sk-SK" sz="2000" dirty="0"/>
              <a:t>z registra trestov </a:t>
            </a:r>
            <a:r>
              <a:rPr lang="sk-SK" sz="1600" dirty="0"/>
              <a:t>(ak relevantné) </a:t>
            </a: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3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Ukazovatele finančnej  situácie </a:t>
            </a:r>
            <a:r>
              <a:rPr lang="sk-SK" sz="1600" dirty="0"/>
              <a:t>(formulár)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4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Doklad o finančnej spôsobilosti (Uznesenie zastupiteľstva – </a:t>
            </a:r>
            <a:r>
              <a:rPr lang="sk-SK" sz="2000" dirty="0" smtClean="0"/>
              <a:t>obce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5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Uznesenie zastupiteľstva o schválení PRO a </a:t>
            </a:r>
            <a:r>
              <a:rPr lang="sk-SK" sz="2000" dirty="0" smtClean="0"/>
              <a:t>ÚPD </a:t>
            </a:r>
            <a:r>
              <a:rPr lang="sk-SK" sz="1600" dirty="0"/>
              <a:t>(ak relevantné)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6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Špecifikácia OV a spôsob ich stanovenia </a:t>
            </a:r>
            <a:r>
              <a:rPr lang="sk-SK" sz="1600" dirty="0"/>
              <a:t>(</a:t>
            </a:r>
            <a:r>
              <a:rPr lang="sk-SK" sz="1600" dirty="0" err="1"/>
              <a:t>excel</a:t>
            </a:r>
            <a:r>
              <a:rPr lang="sk-SK" sz="1600" dirty="0"/>
              <a:t> 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7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 smtClean="0"/>
              <a:t>Situačná mapa umiestnenia obvodov JPÚ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8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 smtClean="0"/>
              <a:t>Schválený splátkový kalendár daňovým úradom (ak relevantné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600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OPLZ-PO5-2020-4 (JPÚ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)</a:t>
            </a: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Dátum vyhlásenia: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18.08.2020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Celková alokácia:          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000 000,00 EUR </a:t>
            </a:r>
            <a:r>
              <a:rPr lang="sk-SK" sz="2000" dirty="0">
                <a:ea typeface="Verdana" panose="020B0604030504040204" pitchFamily="34" charset="0"/>
                <a:cs typeface="Arial" pitchFamily="34" charset="0"/>
              </a:rPr>
              <a:t>(EÚ zdroje)</a:t>
            </a:r>
          </a:p>
          <a:p>
            <a:pPr marL="0" indent="0" algn="just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Zásobník projektov:</a:t>
            </a:r>
            <a:r>
              <a:rPr lang="sk-SK" sz="2000" dirty="0"/>
              <a:t>      pozitívne vyhodnotené projekty, neschválené </a:t>
            </a:r>
            <a:r>
              <a:rPr lang="sk-SK" sz="2000" dirty="0" smtClean="0"/>
              <a:t>               z </a:t>
            </a:r>
            <a:r>
              <a:rPr lang="sk-SK" sz="2000" dirty="0"/>
              <a:t>dôvodu chýbajúcej alokácie, budú môcť byť schválené po uvoľnení finančných prostriedkov a po schválení navýšenia alokácie na výzvu 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576164"/>
              </p:ext>
            </p:extLst>
          </p:nvPr>
        </p:nvGraphicFramePr>
        <p:xfrm>
          <a:off x="500034" y="908720"/>
          <a:ext cx="8664575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Dokument" r:id="rId4" imgW="5907537" imgH="2594359" progId="Word.Document.12">
                  <p:embed/>
                </p:oleObj>
              </mc:Choice>
              <mc:Fallback>
                <p:oleObj name="Dokument" r:id="rId4" imgW="5907537" imgH="25943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034" y="908720"/>
                        <a:ext cx="8664575" cy="374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9"/>
            <a:ext cx="8291264" cy="430649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9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Schválený splátkový kalendár zdravotnou poisťovňou </a:t>
            </a:r>
            <a:r>
              <a:rPr lang="sk-SK" sz="1600" dirty="0"/>
              <a:t>(ak relevantné)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10 </a:t>
            </a:r>
            <a:r>
              <a:rPr lang="sk-SK" sz="2000" b="1" dirty="0" err="1"/>
              <a:t>ŽoNFP</a:t>
            </a:r>
            <a:r>
              <a:rPr lang="sk-SK" sz="2000" b="1" dirty="0"/>
              <a:t>: </a:t>
            </a:r>
            <a:r>
              <a:rPr lang="sk-SK" sz="2000" dirty="0"/>
              <a:t>Schválený splátkový kalendár sociálnou poisťovňou </a:t>
            </a:r>
            <a:r>
              <a:rPr lang="sk-SK" sz="1600" dirty="0"/>
              <a:t>(ak relevantné) 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487650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Dôležité odkazy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/>
          </a:p>
          <a:p>
            <a:pPr algn="just"/>
            <a:r>
              <a:rPr lang="sk-SK" sz="2000" b="1" dirty="0">
                <a:hlinkClick r:id="rId3"/>
              </a:rPr>
              <a:t>https://www.partnerskadohoda.gov.sk/302-sk/usmernenia-a-manualy/</a:t>
            </a:r>
            <a:r>
              <a:rPr lang="sk-SK" sz="2000" b="1" dirty="0"/>
              <a:t> Usmernenie CKO č. 7 verzia.1 Evidovanie verejného obstarávania v systéme ITMS2014</a:t>
            </a:r>
            <a:r>
              <a:rPr lang="sk-SK" sz="2000" b="1" dirty="0" smtClean="0"/>
              <a:t>+</a:t>
            </a:r>
            <a:endParaRPr lang="sk-SK" sz="2000" b="1" dirty="0">
              <a:hlinkClick r:id="rId4"/>
            </a:endParaRPr>
          </a:p>
          <a:p>
            <a:pPr algn="just"/>
            <a:r>
              <a:rPr lang="sk-SK" sz="2000" b="1" u="sng" dirty="0" smtClean="0">
                <a:solidFill>
                  <a:srgbClr val="0000FF"/>
                </a:solidFill>
                <a:hlinkClick r:id="rId5"/>
              </a:rPr>
              <a:t>http</a:t>
            </a:r>
            <a:r>
              <a:rPr lang="sk-SK" sz="2000" b="1" u="sng" dirty="0">
                <a:solidFill>
                  <a:srgbClr val="0000FF"/>
                </a:solidFill>
                <a:hlinkClick r:id="rId5"/>
              </a:rPr>
              <a:t>://www.minv.sk/?</a:t>
            </a:r>
            <a:r>
              <a:rPr lang="sk-SK" sz="2000" b="1" u="sng" dirty="0" smtClean="0">
                <a:solidFill>
                  <a:srgbClr val="0000FF"/>
                </a:solidFill>
                <a:hlinkClick r:id="rId5"/>
              </a:rPr>
              <a:t>aktualne-vyzvy-na-predkladanie-ziadosti-o-nenavratny-financny-prispevok&amp;sprava=vyzva-zamerana-na-podporu-vysporiadania-majetko-pravnych-vztahov-k-pozemkom-v-obciach-s-pritomnostou-mrk</a:t>
            </a:r>
            <a:endParaRPr lang="sk-SK" sz="2000" b="1" u="sng" dirty="0" smtClean="0">
              <a:solidFill>
                <a:srgbClr val="0000FF"/>
              </a:solidFill>
            </a:endParaRPr>
          </a:p>
          <a:p>
            <a:pPr algn="just"/>
            <a:r>
              <a:rPr lang="sk-SK" sz="2000" b="1" u="sng" dirty="0">
                <a:solidFill>
                  <a:srgbClr val="0000FF"/>
                </a:solidFill>
              </a:rPr>
              <a:t>http://www.minv.sk/?metodicke-dokumenty</a:t>
            </a:r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r>
              <a:rPr lang="sk-SK" sz="1600" dirty="0">
                <a:hlinkClick r:id="rId6"/>
              </a:rPr>
              <a:t>https://</a:t>
            </a:r>
            <a:r>
              <a:rPr lang="sk-SK" sz="1600" dirty="0" smtClean="0">
                <a:hlinkClick r:id="rId6"/>
              </a:rPr>
              <a:t>www.minv.sk/swift_data/source/romovia/publikacie/Sprievodca%20vysporiadanim%20pozemkov%20v%20obciach%20s%20romskymi%20osidleniami.pdf</a:t>
            </a:r>
            <a:endParaRPr lang="sk-SK" sz="1600" dirty="0" smtClean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r>
              <a:rPr lang="sk-SK" sz="1600" dirty="0">
                <a:hlinkClick r:id="rId7"/>
              </a:rPr>
              <a:t>https://www.mpsr.sk/metodicky-navod-mprv-sr-c-5644-2020-3010-na-pripravne-konania-pozemkovych-uprav/22-23-22-15033</a:t>
            </a:r>
            <a:r>
              <a:rPr lang="sk-SK" sz="1600" dirty="0" smtClean="0">
                <a:hlinkClick r:id="rId7"/>
              </a:rPr>
              <a:t>/</a:t>
            </a:r>
            <a:endParaRPr lang="sk-SK" sz="1600" dirty="0" smtClean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920890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– informácie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http://www.minv.sk/?OPLZ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programovania, monitorovania, hodnotenia a metodiky 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+421 2 509 45 112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lucia.liptakova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117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ITMS2014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 algn="ctr">
              <a:buNone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Ďakujeme za pozornosť</a:t>
            </a:r>
            <a:endParaRPr lang="sk-SK" sz="3600" dirty="0"/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2445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OPLZ-PO5-2020-4 (JPÚ)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800" dirty="0"/>
              <a:t>  </a:t>
            </a:r>
          </a:p>
          <a:p>
            <a:pPr marL="0" indent="0">
              <a:buNone/>
            </a:pPr>
            <a:r>
              <a:rPr lang="sk-SK" sz="2000" u="sng" dirty="0"/>
              <a:t>Uzavretie 1. kola</a:t>
            </a:r>
            <a:r>
              <a:rPr lang="sk-SK" sz="2000" dirty="0"/>
              <a:t>:     </a:t>
            </a:r>
            <a:r>
              <a:rPr lang="sk-SK" sz="2000" b="1" dirty="0" smtClean="0"/>
              <a:t>07.12.2020  </a:t>
            </a:r>
            <a:r>
              <a:rPr lang="sk-SK" sz="2000" u="sng" dirty="0" smtClean="0"/>
              <a:t>plánovaný posun</a:t>
            </a:r>
            <a:r>
              <a:rPr lang="sk-SK" sz="2000" dirty="0" smtClean="0"/>
              <a:t>: 17.12.2020</a:t>
            </a:r>
            <a:endParaRPr lang="sk-SK" sz="2000" dirty="0"/>
          </a:p>
          <a:p>
            <a:pPr marL="0" indent="0">
              <a:buNone/>
            </a:pPr>
            <a:r>
              <a:rPr lang="sk-SK" sz="2000" u="sng" dirty="0"/>
              <a:t>Uzavretie 2. kola</a:t>
            </a:r>
            <a:r>
              <a:rPr lang="sk-SK" sz="2000" dirty="0"/>
              <a:t>:     </a:t>
            </a:r>
            <a:r>
              <a:rPr lang="sk-SK" sz="2000" b="1" dirty="0" smtClean="0"/>
              <a:t>25.01.2021  </a:t>
            </a:r>
            <a:r>
              <a:rPr lang="sk-SK" sz="2000" u="sng" dirty="0"/>
              <a:t>plánovaný </a:t>
            </a:r>
            <a:r>
              <a:rPr lang="sk-SK" sz="2000" u="sng" dirty="0" smtClean="0"/>
              <a:t>posun</a:t>
            </a:r>
            <a:r>
              <a:rPr lang="sk-SK" sz="2000" dirty="0" smtClean="0"/>
              <a:t>: 04.02.2021</a:t>
            </a:r>
            <a:endParaRPr lang="sk-SK" sz="2000" dirty="0"/>
          </a:p>
          <a:p>
            <a:pPr marL="0" indent="0">
              <a:buNone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/>
              <a:t>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/>
              <a:t>Podpora vysporiadania majetkovoprávnych vzťahov k </a:t>
            </a:r>
            <a:r>
              <a:rPr lang="sk-SK" sz="2000" dirty="0" smtClean="0"/>
              <a:t>pozemkom            </a:t>
            </a:r>
            <a:r>
              <a:rPr lang="sk-SK" sz="2000" dirty="0"/>
              <a:t>v obciach s prítomnosťou MRK postupom jednoduchých pozemkových úprav</a:t>
            </a:r>
          </a:p>
          <a:p>
            <a:pPr marL="457200" lvl="1" indent="0">
              <a:buNone/>
            </a:pPr>
            <a:endParaRPr lang="sk-SK" sz="2000" b="1" dirty="0" smtClean="0"/>
          </a:p>
          <a:p>
            <a:pPr marL="0" indent="0">
              <a:buNone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Oprávnené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územie: </a:t>
            </a:r>
            <a:r>
              <a:rPr lang="sk-SK" sz="2000" dirty="0"/>
              <a:t>celé územie Slovenskej republiky, okrem Bratislavského samosprávneho kraja.</a:t>
            </a:r>
          </a:p>
          <a:p>
            <a:pPr marL="0" indent="0">
              <a:buNone/>
            </a:pPr>
            <a:endParaRPr lang="sk-SK" sz="2000" b="1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1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22455" y="252045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OPLZ-PO5-2020-4 (JPÚ)</a:t>
            </a:r>
            <a:r>
              <a:rPr lang="sk-SK" sz="28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/>
              <a:t>Oprávnení žiadatelia: </a:t>
            </a:r>
          </a:p>
          <a:p>
            <a:pPr marL="0" indent="0" algn="just">
              <a:buNone/>
            </a:pPr>
            <a:r>
              <a:rPr lang="sk-SK" sz="2000" dirty="0"/>
              <a:t>obce  s prítomnosťou marginalizovaných rómskych komunít (ďalej len „MRK“), ktoré sa zapojili do národného projektu „Podpora vysporiadania právnych vzťahov k pozemkom v obciach s prítomnosťou marginalizovaných rómskych komunít “ </a:t>
            </a:r>
            <a:endParaRPr lang="sk-SK" sz="2000" dirty="0" smtClean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b="1" dirty="0"/>
              <a:t>Financovanie </a:t>
            </a:r>
            <a:r>
              <a:rPr lang="sk-SK" sz="2000" b="1" dirty="0" smtClean="0"/>
              <a:t>projektu:</a:t>
            </a:r>
            <a:endParaRPr lang="sk-SK" sz="2000" b="1" dirty="0"/>
          </a:p>
          <a:p>
            <a:pPr marL="0" indent="0">
              <a:buNone/>
            </a:pPr>
            <a:r>
              <a:rPr lang="sk-SK" sz="2000" dirty="0"/>
              <a:t>Nenávratný finančný príspevok (NFP):  </a:t>
            </a:r>
            <a:r>
              <a:rPr lang="sk-SK" sz="2400" b="1" dirty="0"/>
              <a:t>95%  </a:t>
            </a:r>
            <a:r>
              <a:rPr lang="sk-SK" sz="2000" dirty="0"/>
              <a:t>Spolufinancovanie:  </a:t>
            </a:r>
            <a:r>
              <a:rPr lang="sk-SK" sz="2400" b="1" dirty="0"/>
              <a:t>5% </a:t>
            </a:r>
            <a:endParaRPr lang="sk-SK" sz="2400" b="1" dirty="0" smtClean="0"/>
          </a:p>
          <a:p>
            <a:pPr marL="0" indent="0">
              <a:buNone/>
            </a:pPr>
            <a:r>
              <a:rPr lang="sk-SK" sz="2000" dirty="0" smtClean="0"/>
              <a:t>Výška </a:t>
            </a:r>
            <a:r>
              <a:rPr lang="sk-SK" sz="2000" dirty="0"/>
              <a:t>NFP: 	</a:t>
            </a:r>
            <a:r>
              <a:rPr lang="sk-SK" sz="2400" u="sng" dirty="0"/>
              <a:t>MIN</a:t>
            </a:r>
            <a:r>
              <a:rPr lang="sk-SK" sz="2400" dirty="0"/>
              <a:t>.</a:t>
            </a:r>
            <a:r>
              <a:rPr lang="sk-SK" sz="2000" dirty="0"/>
              <a:t> - </a:t>
            </a:r>
            <a:r>
              <a:rPr lang="sk-SK" sz="2000" b="1" dirty="0">
                <a:ea typeface="Verdana" panose="020B0604030504040204" pitchFamily="34" charset="0"/>
                <a:cs typeface="Arial" pitchFamily="34" charset="0"/>
              </a:rPr>
              <a:t>nestanovuje sa	</a:t>
            </a:r>
            <a:r>
              <a:rPr lang="sk-SK" sz="2400" u="sng" dirty="0">
                <a:ea typeface="Verdana" panose="020B0604030504040204" pitchFamily="34" charset="0"/>
                <a:cs typeface="Arial" pitchFamily="34" charset="0"/>
              </a:rPr>
              <a:t>MAX.</a:t>
            </a:r>
            <a:r>
              <a:rPr lang="sk-SK" sz="2000" dirty="0"/>
              <a:t> </a:t>
            </a:r>
            <a:r>
              <a:rPr lang="sk-SK" sz="2000" b="1" dirty="0" smtClean="0"/>
              <a:t> - nestanovuje sa</a:t>
            </a:r>
            <a:endParaRPr lang="sk-SK" sz="9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/>
              <a:t>Spôsob financovania:</a:t>
            </a:r>
            <a:r>
              <a:rPr lang="sk-SK" sz="2000" b="1" dirty="0"/>
              <a:t> </a:t>
            </a:r>
            <a:r>
              <a:rPr lang="sk-SK" sz="2000" b="1" dirty="0" err="1"/>
              <a:t>predfinancovanie</a:t>
            </a:r>
            <a:r>
              <a:rPr lang="sk-SK" sz="2000" b="1" dirty="0"/>
              <a:t> + refundácia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nesmie: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byť dlžníkom na daniach, zdravotnom a sociálnom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v nútenej správe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nelegálny zamestnávateľ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</a:t>
            </a:r>
            <a:r>
              <a:rPr lang="sk-SK" sz="2000" dirty="0" smtClean="0"/>
              <a:t>ukončiť </a:t>
            </a:r>
            <a:r>
              <a:rPr lang="sk-SK" sz="2000" dirty="0"/>
              <a:t>fyzickú realizáciu HAP pred predložením </a:t>
            </a:r>
            <a:r>
              <a:rPr lang="sk-SK" sz="2000" dirty="0" err="1"/>
              <a:t>ŽoNFP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Žiadateľ </a:t>
            </a:r>
            <a:r>
              <a:rPr lang="sk-SK" sz="2000" b="1" dirty="0"/>
              <a:t>musí preukázať: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spôsobilosť na spolufinancovanie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schválený </a:t>
            </a:r>
            <a:r>
              <a:rPr lang="sk-SK" sz="2000" dirty="0" smtClean="0"/>
              <a:t>program </a:t>
            </a:r>
            <a:r>
              <a:rPr lang="sk-SK" sz="2000" dirty="0"/>
              <a:t>rozvoja obce a 		   	  	  územnoplánovaciu dokumentáciu, ak </a:t>
            </a:r>
            <a:r>
              <a:rPr lang="sk-SK" sz="2000" dirty="0" smtClean="0"/>
              <a:t>relevantné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</a:t>
            </a:r>
            <a:r>
              <a:rPr lang="sk-SK" sz="2000" dirty="0"/>
              <a:t>že štatutárny orgán ani splnomocnená osoba neboli právoplatne 	</a:t>
            </a:r>
            <a:r>
              <a:rPr lang="sk-SK" sz="2000" dirty="0" smtClean="0"/>
              <a:t>   odsúdení </a:t>
            </a:r>
            <a:r>
              <a:rPr lang="sk-SK" sz="2000" dirty="0"/>
              <a:t>za trestný čin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	- </a:t>
            </a:r>
            <a:r>
              <a:rPr lang="sk-SK" sz="2000" dirty="0"/>
              <a:t>splnenie podmienok 3D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5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Hlavná aktivita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„Podpora vysporiadania pozemkov postupom jednoduchých pozemkových úprav</a:t>
            </a:r>
            <a:r>
              <a:rPr lang="sk-SK" sz="2000" b="1" dirty="0" smtClean="0"/>
              <a:t>.“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Podpora </a:t>
            </a:r>
            <a:r>
              <a:rPr lang="sk-SK" sz="2000" dirty="0"/>
              <a:t>bude zameraná na realizáciu:</a:t>
            </a:r>
          </a:p>
          <a:p>
            <a:pPr marL="539496" indent="-457200" algn="just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2000" dirty="0" smtClean="0"/>
              <a:t>usporiadania </a:t>
            </a:r>
            <a:r>
              <a:rPr lang="sk-SK" sz="2000" dirty="0"/>
              <a:t>vlastníckych a užívacích pomerov k pozemkom, ktoré sa nachádzajú pod osídleniami MRK  </a:t>
            </a:r>
            <a:r>
              <a:rPr lang="sk-SK" sz="2000" b="1" dirty="0"/>
              <a:t>(prvý obvod)</a:t>
            </a:r>
            <a:r>
              <a:rPr lang="sk-SK" sz="2000" dirty="0"/>
              <a:t>,</a:t>
            </a:r>
          </a:p>
          <a:p>
            <a:pPr marL="539496" indent="-457200" algn="just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2000" dirty="0" smtClean="0"/>
              <a:t>usporiadania </a:t>
            </a:r>
            <a:r>
              <a:rPr lang="sk-SK" sz="2000" dirty="0"/>
              <a:t>vlastníckych a užívacích pomerov k pozemkom priamo nadväzujúcich na osídlenie MRK, tzn. nadväzujúcich na prvý obvod, vzhľadom na ich budúce použitie na iné účely ako je hospodárenie na pôde  </a:t>
            </a:r>
            <a:r>
              <a:rPr lang="sk-SK" sz="2000" b="1" dirty="0"/>
              <a:t>(druhý obvod),</a:t>
            </a:r>
          </a:p>
          <a:p>
            <a:pPr marL="539496" indent="-457200" algn="just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sk-SK" sz="2000" dirty="0" smtClean="0"/>
              <a:t>činnosti </a:t>
            </a:r>
            <a:r>
              <a:rPr lang="sk-SK" sz="2000" dirty="0"/>
              <a:t>konzultanta JPÚ pred podaním žiadosti o povolenie JPÚ a/alebo počas prípravného konania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Spôsoby </a:t>
            </a:r>
            <a:r>
              <a:rPr lang="sk-SK" sz="2000" dirty="0"/>
              <a:t>realizácie hlavnej aktivity pod písm. a) a pod písm. b) sú samostatné správne konania o JPÚ </a:t>
            </a:r>
            <a:r>
              <a:rPr lang="sk-SK" sz="2000" dirty="0" smtClean="0"/>
              <a:t>na príslušných okresných úradoch. 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		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4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realizácie hlavnej aktivity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Osídlením </a:t>
            </a:r>
            <a:r>
              <a:rPr lang="sk-SK" sz="2000" b="1" dirty="0"/>
              <a:t>MRK </a:t>
            </a:r>
            <a:r>
              <a:rPr lang="sk-SK" sz="2000" dirty="0"/>
              <a:t>sa rozumie sídelná koncentrácia obydlí obývaných prevažne priestorovo alebo sociálne vylúčenými skupinami obyvateľstva, </a:t>
            </a:r>
            <a:r>
              <a:rPr lang="sk-SK" sz="2000" b="1" dirty="0"/>
              <a:t>ktorého rozsah a obvod bol identifikovaný v národnom projekte</a:t>
            </a:r>
            <a:r>
              <a:rPr lang="sk-SK" sz="2000" dirty="0"/>
              <a:t>, vrátane prípadného zväčšenia tohto obvodu oproti rozsahu identifikovaného v národnom projekte, napr. z dôvodu dodatočnej existujúcej výstavby obydlí, ktoré tvorí jeden celok tzv.  prvý </a:t>
            </a:r>
            <a:r>
              <a:rPr lang="sk-SK" sz="2000" dirty="0" smtClean="0"/>
              <a:t>obvod.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1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= 1 osídlenie MRK (prvý obvod)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alebo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1 </a:t>
            </a:r>
            <a:r>
              <a:rPr lang="sk-SK" sz="2000" dirty="0" err="1"/>
              <a:t>ŽoNFP</a:t>
            </a:r>
            <a:r>
              <a:rPr lang="sk-SK" sz="2000" dirty="0"/>
              <a:t> = 1 </a:t>
            </a:r>
            <a:r>
              <a:rPr lang="sk-SK" sz="2000" dirty="0" smtClean="0"/>
              <a:t>osídlenie MRK (prvý obvod) a jeho rozšírenie (druhý obvod)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957263" y="274638"/>
            <a:ext cx="8186737" cy="8509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4294967295"/>
          </p:nvPr>
        </p:nvSpPr>
        <p:spPr>
          <a:xfrm>
            <a:off x="611188" y="233363"/>
            <a:ext cx="8532812" cy="5761037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realizácie hlavnej aktivity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Žiadateľ </a:t>
            </a:r>
            <a:r>
              <a:rPr lang="sk-SK" sz="2000" dirty="0"/>
              <a:t>nesmie ukončiť fyzickú realizáciu hlavnej aktivity  projektu, </a:t>
            </a:r>
            <a:r>
              <a:rPr lang="sk-SK" sz="2000" dirty="0" err="1"/>
              <a:t>t.j</a:t>
            </a:r>
            <a:r>
              <a:rPr lang="sk-SK" sz="2000" dirty="0"/>
              <a:t>. plne zrealizovať hlavnú aktivitu projektu, pred predložením </a:t>
            </a:r>
            <a:r>
              <a:rPr lang="sk-SK" sz="2000" dirty="0" err="1"/>
              <a:t>ŽoNFP</a:t>
            </a:r>
            <a:r>
              <a:rPr lang="sk-SK" sz="2000" dirty="0"/>
              <a:t> na </a:t>
            </a:r>
            <a:r>
              <a:rPr lang="sk-SK" sz="2000" dirty="0" smtClean="0"/>
              <a:t>SO.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Realizáciou projektu sa </a:t>
            </a:r>
            <a:r>
              <a:rPr lang="sk-SK" sz="2000" dirty="0"/>
              <a:t>za každý realizovaný </a:t>
            </a:r>
            <a:r>
              <a:rPr lang="sk-SK" sz="2000" dirty="0" smtClean="0"/>
              <a:t>obvod musí dosiahnuť </a:t>
            </a:r>
            <a:r>
              <a:rPr lang="sk-SK" sz="2000" b="1" dirty="0"/>
              <a:t>min. ukončenie 6. etapy JPÚ</a:t>
            </a:r>
            <a:r>
              <a:rPr lang="sk-SK" sz="2000" dirty="0"/>
              <a:t>, a to „Rozdeľovací plán vo forme </a:t>
            </a:r>
            <a:r>
              <a:rPr lang="sk-SK" sz="2000" dirty="0" err="1"/>
              <a:t>umiestňovacieho</a:t>
            </a:r>
            <a:r>
              <a:rPr lang="sk-SK" sz="2000" dirty="0"/>
              <a:t> </a:t>
            </a:r>
            <a:r>
              <a:rPr lang="sk-SK" sz="2000" dirty="0" smtClean="0"/>
              <a:t>         a vytyčovacieho </a:t>
            </a:r>
            <a:r>
              <a:rPr lang="sk-SK" sz="2000" dirty="0"/>
              <a:t>plánu“, ktorý bol schválený správnym </a:t>
            </a:r>
            <a:r>
              <a:rPr lang="sk-SK" sz="2000" dirty="0" smtClean="0"/>
              <a:t>orgánom.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Vysporiadaním </a:t>
            </a:r>
            <a:r>
              <a:rPr lang="sk-SK" sz="2000" b="1" dirty="0"/>
              <a:t>pozemkov </a:t>
            </a:r>
            <a:r>
              <a:rPr lang="sk-SK" sz="2000" dirty="0"/>
              <a:t>na účely tejto výzvy sa rozumie stav, kedy vlastníkom dotknutých pozemkov sa stane obec na základe rozhodnutia o schválení vykonania projektu jednoduchých pozemkových úprav podľa § 14 ods. 4 zákona o pozemkových úpravách.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Obec bude následne na vysporiadaných pozemkoch realizovať opatrenia, ktoré budú viesť k zlepšeniu štandardov hygieny bývania MRK.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05479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448069"/>
              </p:ext>
            </p:extLst>
          </p:nvPr>
        </p:nvGraphicFramePr>
        <p:xfrm>
          <a:off x="-255588" y="839788"/>
          <a:ext cx="9444038" cy="5685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kument" r:id="rId3" imgW="5818116" imgH="3402962" progId="Word.Document.12">
                  <p:embed/>
                </p:oleObj>
              </mc:Choice>
              <mc:Fallback>
                <p:oleObj name="Dokument" r:id="rId3" imgW="5818116" imgH="34029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55588" y="839788"/>
                        <a:ext cx="9444038" cy="5685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181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14399</TotalTime>
  <Words>1710</Words>
  <Application>Microsoft Office PowerPoint</Application>
  <PresentationFormat>Prezentácia na obrazovke (4:3)</PresentationFormat>
  <Paragraphs>245</Paragraphs>
  <Slides>23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30" baseType="lpstr">
      <vt:lpstr>Arial</vt:lpstr>
      <vt:lpstr>Calibri</vt:lpstr>
      <vt:lpstr>Verdana</vt:lpstr>
      <vt:lpstr>WenQuanYi Zen Hei</vt:lpstr>
      <vt:lpstr>Motív Office</vt:lpstr>
      <vt:lpstr>1_Motív Office</vt:lpstr>
      <vt:lpstr>Dokument</vt:lpstr>
      <vt:lpstr>OPERAČNÝ PROGRAM  ĽUDSKÉ ZDROJE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 12</cp:lastModifiedBy>
  <cp:revision>330</cp:revision>
  <cp:lastPrinted>2020-02-20T09:53:33Z</cp:lastPrinted>
  <dcterms:created xsi:type="dcterms:W3CDTF">2015-06-03T20:40:01Z</dcterms:created>
  <dcterms:modified xsi:type="dcterms:W3CDTF">2020-11-23T15:27:10Z</dcterms:modified>
</cp:coreProperties>
</file>